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6"/>
  </p:notesMasterIdLst>
  <p:sldIdLst>
    <p:sldId id="257" r:id="rId2"/>
    <p:sldId id="317" r:id="rId3"/>
    <p:sldId id="318" r:id="rId4"/>
    <p:sldId id="319" r:id="rId5"/>
    <p:sldId id="320" r:id="rId6"/>
    <p:sldId id="321" r:id="rId7"/>
    <p:sldId id="322" r:id="rId8"/>
    <p:sldId id="323" r:id="rId9"/>
    <p:sldId id="324" r:id="rId10"/>
    <p:sldId id="325" r:id="rId11"/>
    <p:sldId id="326" r:id="rId12"/>
    <p:sldId id="327" r:id="rId13"/>
    <p:sldId id="328" r:id="rId14"/>
    <p:sldId id="329" r:id="rId15"/>
    <p:sldId id="330" r:id="rId16"/>
    <p:sldId id="331" r:id="rId17"/>
    <p:sldId id="332" r:id="rId18"/>
    <p:sldId id="333" r:id="rId19"/>
    <p:sldId id="334" r:id="rId20"/>
    <p:sldId id="335" r:id="rId21"/>
    <p:sldId id="336" r:id="rId22"/>
    <p:sldId id="337" r:id="rId23"/>
    <p:sldId id="338" r:id="rId24"/>
    <p:sldId id="339" r:id="rId25"/>
    <p:sldId id="340" r:id="rId26"/>
    <p:sldId id="341" r:id="rId27"/>
    <p:sldId id="342" r:id="rId28"/>
    <p:sldId id="343" r:id="rId29"/>
    <p:sldId id="344" r:id="rId30"/>
    <p:sldId id="345" r:id="rId31"/>
    <p:sldId id="346" r:id="rId32"/>
    <p:sldId id="347" r:id="rId33"/>
    <p:sldId id="348" r:id="rId34"/>
    <p:sldId id="349" r:id="rId35"/>
    <p:sldId id="350" r:id="rId36"/>
    <p:sldId id="351" r:id="rId37"/>
    <p:sldId id="352" r:id="rId38"/>
    <p:sldId id="353" r:id="rId39"/>
    <p:sldId id="354" r:id="rId40"/>
    <p:sldId id="355" r:id="rId41"/>
    <p:sldId id="356" r:id="rId42"/>
    <p:sldId id="357" r:id="rId43"/>
    <p:sldId id="358" r:id="rId44"/>
    <p:sldId id="359" r:id="rId45"/>
    <p:sldId id="360" r:id="rId46"/>
    <p:sldId id="361" r:id="rId47"/>
    <p:sldId id="362" r:id="rId48"/>
    <p:sldId id="363" r:id="rId49"/>
    <p:sldId id="364" r:id="rId50"/>
    <p:sldId id="365" r:id="rId51"/>
    <p:sldId id="366" r:id="rId52"/>
    <p:sldId id="367" r:id="rId53"/>
    <p:sldId id="368" r:id="rId54"/>
    <p:sldId id="369" r:id="rId5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slide" Target="slides/slide46.xml" /><Relationship Id="rId50" Type="http://schemas.openxmlformats.org/officeDocument/2006/relationships/slide" Target="slides/slide49.xml" /><Relationship Id="rId55" Type="http://schemas.openxmlformats.org/officeDocument/2006/relationships/slide" Target="slides/slide54.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59" Type="http://schemas.openxmlformats.org/officeDocument/2006/relationships/theme" Target="theme/theme1.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slide" Target="slides/slide40.xml" /><Relationship Id="rId54" Type="http://schemas.openxmlformats.org/officeDocument/2006/relationships/slide" Target="slides/slide53.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3" Type="http://schemas.openxmlformats.org/officeDocument/2006/relationships/slide" Target="slides/slide52.xml" /><Relationship Id="rId58" Type="http://schemas.openxmlformats.org/officeDocument/2006/relationships/viewProps" Target="view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slide" Target="slides/slide48.xml" /><Relationship Id="rId57" Type="http://schemas.openxmlformats.org/officeDocument/2006/relationships/presProps" Target="presProps.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slide" Target="slides/slide51.xml" /><Relationship Id="rId60" Type="http://schemas.openxmlformats.org/officeDocument/2006/relationships/tableStyles" Target="tableStyle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56" Type="http://schemas.openxmlformats.org/officeDocument/2006/relationships/notesMaster" Target="notesMasters/notesMaster1.xml" /><Relationship Id="rId8" Type="http://schemas.openxmlformats.org/officeDocument/2006/relationships/slide" Target="slides/slide7.xml" /><Relationship Id="rId51" Type="http://schemas.openxmlformats.org/officeDocument/2006/relationships/slide" Target="slides/slide50.xml" /><Relationship Id="rId3" Type="http://schemas.openxmlformats.org/officeDocument/2006/relationships/slide" Target="slides/slide2.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C68124-E02D-4D79-B3FB-0338D6A8CE92}" type="datetimeFigureOut">
              <a:rPr lang="es-PE" smtClean="0"/>
              <a:t>31/03/2021</a:t>
            </a:fld>
            <a:endParaRPr lang="es-PE"/>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73B216-ED3A-4EA3-BBE9-14754E3D0BF8}" type="slidenum">
              <a:rPr lang="es-PE" smtClean="0"/>
              <a:t>‹Nº›</a:t>
            </a:fld>
            <a:endParaRPr lang="es-PE"/>
          </a:p>
        </p:txBody>
      </p:sp>
    </p:spTree>
    <p:extLst>
      <p:ext uri="{BB962C8B-B14F-4D97-AF65-F5344CB8AC3E}">
        <p14:creationId xmlns:p14="http://schemas.microsoft.com/office/powerpoint/2010/main" val="3025561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3/31/2021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3/31/2021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3/31/2021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3/31/2021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s-ES"/>
              <a:t>Haga clic para modificar el estilo de texto del patrón</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3/31/2021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s-ES"/>
              <a:t>Haga clic para modificar el estilo de texto del patrón</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3/31/2021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3/31/2021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3/31/2021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3/31/2021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3/31/2021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3/31/2021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s-ES"/>
              <a:t>Haga clic para modificar el estilo de título del patrón</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3/31/2021</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3/31/2021</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5.jp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5.jp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2" Type="http://schemas.openxmlformats.org/officeDocument/2006/relationships/image" Target="../media/image5.jpg"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3" Type="http://schemas.openxmlformats.org/officeDocument/2006/relationships/hyperlink" Target="https://es.wikipedia.org/wiki/Luiz_In%C3%A1cio_Lula_da_Silva" TargetMode="External" /><Relationship Id="rId2" Type="http://schemas.openxmlformats.org/officeDocument/2006/relationships/hyperlink" Target="https://es.wikipedia.org/wiki/Operaci%C3%B3n_Autolavado" TargetMode="External" /><Relationship Id="rId1" Type="http://schemas.openxmlformats.org/officeDocument/2006/relationships/slideLayout" Target="../slideLayouts/slideLayout2.xml" /><Relationship Id="rId4" Type="http://schemas.openxmlformats.org/officeDocument/2006/relationships/image" Target="../media/image9.jpeg"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9.xml.rels><?xml version="1.0" encoding="UTF-8" standalone="yes"?>
<Relationships xmlns="http://schemas.openxmlformats.org/package/2006/relationships"><Relationship Id="rId2" Type="http://schemas.openxmlformats.org/officeDocument/2006/relationships/image" Target="../media/image5.jp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4.jpg" /><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2.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4.xml.rels><?xml version="1.0" encoding="UTF-8" standalone="yes"?>
<Relationships xmlns="http://schemas.openxmlformats.org/package/2006/relationships"><Relationship Id="rId2" Type="http://schemas.openxmlformats.org/officeDocument/2006/relationships/image" Target="../media/image5.jpg" /><Relationship Id="rId1" Type="http://schemas.openxmlformats.org/officeDocument/2006/relationships/slideLayout" Target="../slideLayouts/slideLayout2.xml" /></Relationships>
</file>

<file path=ppt/slides/_rels/slide45.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6.xml" /></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5.jpg" /><Relationship Id="rId1" Type="http://schemas.openxmlformats.org/officeDocument/2006/relationships/slideLayout" Target="../slideLayouts/slideLayout2.xml" /></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1.xml.rels><?xml version="1.0" encoding="UTF-8" standalone="yes"?>
<Relationships xmlns="http://schemas.openxmlformats.org/package/2006/relationships"><Relationship Id="rId2" Type="http://schemas.openxmlformats.org/officeDocument/2006/relationships/image" Target="../media/image5.jpg" /><Relationship Id="rId1" Type="http://schemas.openxmlformats.org/officeDocument/2006/relationships/slideLayout" Target="../slideLayouts/slideLayout2.xml" /></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640013" y="404814"/>
            <a:ext cx="7416800" cy="1787525"/>
          </a:xfrm>
        </p:spPr>
        <p:txBody>
          <a:bodyPr>
            <a:noAutofit/>
          </a:bodyPr>
          <a:lstStyle/>
          <a:p>
            <a:pPr>
              <a:defRPr/>
            </a:pPr>
            <a:br>
              <a:rPr lang="es-PE" sz="2800" u="sng" dirty="0"/>
            </a:br>
            <a:endParaRPr lang="es-PE" sz="2800" u="sng" dirty="0"/>
          </a:p>
        </p:txBody>
      </p:sp>
      <p:sp>
        <p:nvSpPr>
          <p:cNvPr id="8195" name="CuadroTexto 4"/>
          <p:cNvSpPr txBox="1">
            <a:spLocks noChangeArrowheads="1"/>
          </p:cNvSpPr>
          <p:nvPr/>
        </p:nvSpPr>
        <p:spPr bwMode="auto">
          <a:xfrm>
            <a:off x="2424113" y="5229226"/>
            <a:ext cx="9072562"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PE" altLang="es-PE" sz="3200" dirty="0">
              <a:latin typeface="Century Schoolbook" panose="02040604050505020304" pitchFamily="18" charset="0"/>
            </a:endParaRPr>
          </a:p>
          <a:p>
            <a:pPr eaLnBrk="1" hangingPunct="1"/>
            <a:r>
              <a:rPr lang="es-PE" altLang="es-PE" sz="3200" dirty="0">
                <a:latin typeface="Century Schoolbook" panose="02040604050505020304" pitchFamily="18" charset="0"/>
              </a:rPr>
              <a:t>Sergio Emerson Chávez Panduro </a:t>
            </a:r>
          </a:p>
        </p:txBody>
      </p:sp>
      <p:sp>
        <p:nvSpPr>
          <p:cNvPr id="3" name="Rectángulo 2"/>
          <p:cNvSpPr/>
          <p:nvPr/>
        </p:nvSpPr>
        <p:spPr>
          <a:xfrm>
            <a:off x="2424113" y="553792"/>
            <a:ext cx="7319681" cy="1754326"/>
          </a:xfrm>
          <a:prstGeom prst="rect">
            <a:avLst/>
          </a:prstGeom>
          <a:noFill/>
        </p:spPr>
        <p:txBody>
          <a:bodyPr wrap="square" lIns="91440" tIns="45720" rIns="91440" bIns="45720">
            <a:spAutoFit/>
          </a:bodyPr>
          <a:lstStyle/>
          <a:p>
            <a:pPr algn="ctr"/>
            <a:r>
              <a:rPr lang="es-E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Las Medidas de Coerción Personal</a:t>
            </a: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3165" y="2565695"/>
            <a:ext cx="9401577" cy="3984254"/>
          </a:xfrm>
          <a:prstGeom prst="rect">
            <a:avLst/>
          </a:prstGeom>
        </p:spPr>
      </p:pic>
    </p:spTree>
    <p:extLst>
      <p:ext uri="{BB962C8B-B14F-4D97-AF65-F5344CB8AC3E}">
        <p14:creationId xmlns:p14="http://schemas.microsoft.com/office/powerpoint/2010/main" val="208562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943993" y="337631"/>
            <a:ext cx="5371943" cy="1077218"/>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algn="ctr"/>
            <a:r>
              <a:rPr lang="es-PE" sz="3200" b="1" dirty="0">
                <a:solidFill>
                  <a:srgbClr val="0070C0"/>
                </a:solidFill>
              </a:rPr>
              <a:t>3.- Flagrancia por identificación inmediata</a:t>
            </a:r>
          </a:p>
        </p:txBody>
      </p:sp>
      <p:sp>
        <p:nvSpPr>
          <p:cNvPr id="5" name="Rectángulo 4"/>
          <p:cNvSpPr/>
          <p:nvPr/>
        </p:nvSpPr>
        <p:spPr>
          <a:xfrm>
            <a:off x="502276" y="1815921"/>
            <a:ext cx="10869769" cy="4154984"/>
          </a:xfrm>
          <a:prstGeom prst="rect">
            <a:avLst/>
          </a:prstGeom>
        </p:spPr>
        <p:txBody>
          <a:bodyPr wrap="square">
            <a:spAutoFit/>
          </a:bodyPr>
          <a:lstStyle/>
          <a:p>
            <a:pPr algn="just"/>
            <a:r>
              <a:rPr lang="es-PE" sz="2400" dirty="0"/>
              <a:t>Tiene como base que el agente ha sido identificado como autor del hecho. Se configura cuando el agente ha huido y ha sido identificado durante o inmediatamente después de la perpetración del hecho punible, sea por el agraviado o por otra persona que haya presenciado el hecho, o por medio audiovisual, dispositivos o equipos cuya tecnología se haya registrado su imagen, y es encontrado dentro de las 24 horas de producido el hecho punible. No habría inmediatez temporal y personal. Pero hay evidencia fuerte de su autoría. El profesor Pablo Sánchez sostiene que esta formula constituye una presunción de flagrancia en atención a la identificación del agente, lo cual exige una investigación rápida y de resultado por parte de la policía</a:t>
            </a:r>
            <a:r>
              <a:rPr lang="es-PE" sz="2000" dirty="0"/>
              <a:t>.</a:t>
            </a:r>
          </a:p>
        </p:txBody>
      </p:sp>
    </p:spTree>
    <p:extLst>
      <p:ext uri="{BB962C8B-B14F-4D97-AF65-F5344CB8AC3E}">
        <p14:creationId xmlns:p14="http://schemas.microsoft.com/office/powerpoint/2010/main" val="2238599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015836" y="529936"/>
            <a:ext cx="7122440" cy="954107"/>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algn="ctr"/>
            <a:r>
              <a:rPr lang="es-PE" sz="2800" dirty="0">
                <a:solidFill>
                  <a:srgbClr val="0070C0"/>
                </a:solidFill>
              </a:rPr>
              <a:t>4.- Presunción de flagrancia – F. Por evidencias o Inferida</a:t>
            </a:r>
          </a:p>
        </p:txBody>
      </p:sp>
      <p:sp>
        <p:nvSpPr>
          <p:cNvPr id="5" name="Rectángulo 4"/>
          <p:cNvSpPr/>
          <p:nvPr/>
        </p:nvSpPr>
        <p:spPr>
          <a:xfrm>
            <a:off x="399245" y="1622739"/>
            <a:ext cx="11281893" cy="4893647"/>
          </a:xfrm>
          <a:prstGeom prst="rect">
            <a:avLst/>
          </a:prstGeom>
        </p:spPr>
        <p:txBody>
          <a:bodyPr wrap="square">
            <a:spAutoFit/>
          </a:bodyPr>
          <a:lstStyle/>
          <a:p>
            <a:pPr algn="just"/>
            <a:r>
              <a:rPr lang="es-PE" sz="2400" dirty="0"/>
              <a:t>Se configura cuando al agente se le encuentra con señales o instrumentos que permitan pensar que es el autor del ilícito penal. Esta figura está referido al sujeto activo que no ha sido sorprendido ejecutando o consumando el hecho delictivo, y menos aun ha sido perseguido luego de cometer el delito, sino más bien que ha dicho sujeto se le encuentra con objetos que hacen presumir la comisión de un hecho criminal – cuando sólo hay indicios razonables que permitan pensar que es el autor material del delito -. Como es de observarse en esta figura de flagrancia solo existen datos que hacen factible presumir que la persona es el sujeto activo de la conducta delictiva – acción -, por consiguiente, desde esta perspectiva el encontrarle en su poder el objeto robado, o el arma incriminada para la perpetración del hecho delictivo, implica una presunción de flagrancia</a:t>
            </a:r>
            <a:r>
              <a:rPr lang="es-PE" sz="2000" dirty="0"/>
              <a:t>.</a:t>
            </a:r>
          </a:p>
        </p:txBody>
      </p:sp>
    </p:spTree>
    <p:extLst>
      <p:ext uri="{BB962C8B-B14F-4D97-AF65-F5344CB8AC3E}">
        <p14:creationId xmlns:p14="http://schemas.microsoft.com/office/powerpoint/2010/main" val="463175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326524" y="1017431"/>
            <a:ext cx="10200068" cy="2585323"/>
          </a:xfrm>
          <a:prstGeom prst="rect">
            <a:avLst/>
          </a:prstGeom>
          <a:noFill/>
        </p:spPr>
        <p:txBody>
          <a:bodyPr wrap="square" lIns="91440" tIns="45720" rIns="91440" bIns="45720">
            <a:spAutoFit/>
          </a:bodyPr>
          <a:lstStyle/>
          <a:p>
            <a:pPr algn="ctr"/>
            <a:r>
              <a:rPr lang="es-ES" sz="5400" b="1" dirty="0">
                <a:ln w="12700">
                  <a:solidFill>
                    <a:schemeClr val="tx2">
                      <a:lumMod val="75000"/>
                    </a:schemeClr>
                  </a:solidFill>
                  <a:prstDash val="solid"/>
                </a:ln>
                <a:solidFill>
                  <a:srgbClr val="FFFF00"/>
                </a:solidFill>
                <a:effectLst>
                  <a:outerShdw dist="38100" dir="2640000" algn="bl" rotWithShape="0">
                    <a:schemeClr val="tx2">
                      <a:lumMod val="75000"/>
                    </a:schemeClr>
                  </a:outerShdw>
                </a:effectLst>
              </a:rPr>
              <a:t>PRINCIPIOS DE LAS</a:t>
            </a:r>
          </a:p>
          <a:p>
            <a:pPr algn="ctr"/>
            <a:r>
              <a:rPr lang="es-ES" sz="5400" b="1" cap="none" spc="0" dirty="0">
                <a:ln w="12700">
                  <a:solidFill>
                    <a:schemeClr val="tx2">
                      <a:lumMod val="75000"/>
                    </a:schemeClr>
                  </a:solidFill>
                  <a:prstDash val="solid"/>
                </a:ln>
                <a:solidFill>
                  <a:srgbClr val="FFFF00"/>
                </a:solidFill>
                <a:effectLst>
                  <a:outerShdw dist="38100" dir="2640000" algn="bl" rotWithShape="0">
                    <a:schemeClr val="tx2">
                      <a:lumMod val="75000"/>
                    </a:schemeClr>
                  </a:outerShdw>
                </a:effectLst>
              </a:rPr>
              <a:t>MEDIDAS DE COERCIÓN</a:t>
            </a:r>
          </a:p>
          <a:p>
            <a:pPr algn="ctr"/>
            <a:r>
              <a:rPr lang="es-ES" sz="5400" b="1" cap="none" spc="0" dirty="0">
                <a:ln w="12700">
                  <a:solidFill>
                    <a:schemeClr val="tx2">
                      <a:lumMod val="75000"/>
                    </a:schemeClr>
                  </a:solidFill>
                  <a:prstDash val="solid"/>
                </a:ln>
                <a:solidFill>
                  <a:srgbClr val="FFFF00"/>
                </a:solidFill>
                <a:effectLst>
                  <a:outerShdw dist="38100" dir="2640000" algn="bl" rotWithShape="0">
                    <a:schemeClr val="tx2">
                      <a:lumMod val="75000"/>
                    </a:schemeClr>
                  </a:outerShdw>
                </a:effectLst>
              </a:rPr>
              <a:t> PERSONAL</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3900" y="3980047"/>
            <a:ext cx="2757821" cy="1679141"/>
          </a:xfrm>
          <a:prstGeom prst="rect">
            <a:avLst/>
          </a:prstGeom>
        </p:spPr>
      </p:pic>
    </p:spTree>
    <p:extLst>
      <p:ext uri="{BB962C8B-B14F-4D97-AF65-F5344CB8AC3E}">
        <p14:creationId xmlns:p14="http://schemas.microsoft.com/office/powerpoint/2010/main" val="1513309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081824" y="631064"/>
            <a:ext cx="10328857" cy="4801314"/>
          </a:xfrm>
          <a:prstGeom prst="rect">
            <a:avLst/>
          </a:prstGeom>
        </p:spPr>
        <p:txBody>
          <a:bodyPr wrap="square">
            <a:spAutoFit/>
          </a:bodyPr>
          <a:lstStyle/>
          <a:p>
            <a:r>
              <a:rPr lang="es-PE" sz="2400" b="1" dirty="0">
                <a:solidFill>
                  <a:srgbClr val="0070C0"/>
                </a:solidFill>
              </a:rPr>
              <a:t>PRINCIPIOS </a:t>
            </a:r>
          </a:p>
          <a:p>
            <a:endParaRPr lang="es-PE" dirty="0"/>
          </a:p>
          <a:p>
            <a:pPr marL="342900" indent="-342900" algn="just">
              <a:buAutoNum type="alphaLcParenR"/>
            </a:pPr>
            <a:r>
              <a:rPr lang="es-PE" sz="2400" b="1" dirty="0"/>
              <a:t>La Legalidad: </a:t>
            </a:r>
            <a:r>
              <a:rPr lang="es-PE" sz="2400" dirty="0"/>
              <a:t>Solo serán aplicables las medidas coercitivas establecidas expresamente en la Ley, en la forma y tiempo señaladas por ella. </a:t>
            </a:r>
          </a:p>
          <a:p>
            <a:pPr marL="342900" indent="-342900" algn="just">
              <a:buAutoNum type="alphaLcParenR"/>
            </a:pPr>
            <a:endParaRPr lang="es-PE" sz="2400" dirty="0"/>
          </a:p>
          <a:p>
            <a:pPr marL="342900" indent="-342900" algn="just">
              <a:buAutoNum type="alphaLcParenR"/>
            </a:pPr>
            <a:r>
              <a:rPr lang="es-PE" sz="2400" b="1" dirty="0"/>
              <a:t>Proporcionalidad: </a:t>
            </a:r>
            <a:r>
              <a:rPr lang="es-PE" sz="2400" dirty="0"/>
              <a:t>Es necesario considerar que en el caso concreto, aquella constituye el necesario y último recurso o alternativa para alcanzar los fines del proceso. </a:t>
            </a:r>
          </a:p>
          <a:p>
            <a:pPr marL="342900" indent="-342900" algn="just">
              <a:buAutoNum type="alphaLcParenR"/>
            </a:pPr>
            <a:endParaRPr lang="es-PE" sz="2400" dirty="0"/>
          </a:p>
          <a:p>
            <a:pPr marL="342900" indent="-342900" algn="just">
              <a:buAutoNum type="alphaLcParenR"/>
            </a:pPr>
            <a:r>
              <a:rPr lang="es-PE" sz="2400" b="1" dirty="0"/>
              <a:t>Motivación: </a:t>
            </a:r>
            <a:r>
              <a:rPr lang="es-PE" sz="2400" dirty="0"/>
              <a:t>La imposición de las medidas coercitivas por parte del Juez requiere de modo ineludible resolución judicial especialmente motivada</a:t>
            </a:r>
          </a:p>
        </p:txBody>
      </p:sp>
    </p:spTree>
    <p:extLst>
      <p:ext uri="{BB962C8B-B14F-4D97-AF65-F5344CB8AC3E}">
        <p14:creationId xmlns:p14="http://schemas.microsoft.com/office/powerpoint/2010/main" val="4001300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953037" y="450762"/>
            <a:ext cx="10303097" cy="4893647"/>
          </a:xfrm>
          <a:prstGeom prst="rect">
            <a:avLst/>
          </a:prstGeom>
        </p:spPr>
        <p:txBody>
          <a:bodyPr wrap="square">
            <a:spAutoFit/>
          </a:bodyPr>
          <a:lstStyle/>
          <a:p>
            <a:pPr algn="just"/>
            <a:r>
              <a:rPr lang="es-PE" sz="2400" b="1" dirty="0"/>
              <a:t>d) </a:t>
            </a:r>
            <a:r>
              <a:rPr lang="es-PE" sz="2400" b="1" dirty="0" err="1"/>
              <a:t>lnstrumentalidad</a:t>
            </a:r>
            <a:r>
              <a:rPr lang="es-PE" sz="2400" b="1" dirty="0"/>
              <a:t>: </a:t>
            </a:r>
            <a:r>
              <a:rPr lang="es-PE" sz="2400" dirty="0"/>
              <a:t>Constituyen formas, medios o instrumentos que se utilizan para garantizar la presencia del imputado en el proceso penal y con ello finalmente se logre el éxito del proceso.</a:t>
            </a:r>
          </a:p>
          <a:p>
            <a:pPr algn="just"/>
            <a:endParaRPr lang="es-PE" sz="2400" dirty="0"/>
          </a:p>
          <a:p>
            <a:pPr algn="just"/>
            <a:r>
              <a:rPr lang="es-PE" sz="2400" dirty="0"/>
              <a:t> </a:t>
            </a:r>
            <a:r>
              <a:rPr lang="es-PE" sz="2400" b="1" dirty="0"/>
              <a:t>e) Urgencia: </a:t>
            </a:r>
            <a:r>
              <a:rPr lang="es-PE" sz="2400" dirty="0"/>
              <a:t>Las medidas coercitivas sólo podrán ser impuestas cuando se pueda evidenciar la concurrencia de un verdadero peligro de ineficacia del proceso penal por la demora.</a:t>
            </a:r>
          </a:p>
          <a:p>
            <a:pPr algn="just"/>
            <a:endParaRPr lang="es-PE" sz="2400" b="1" dirty="0"/>
          </a:p>
          <a:p>
            <a:pPr algn="just"/>
            <a:r>
              <a:rPr lang="es-PE" sz="2400" b="1" dirty="0"/>
              <a:t> f) </a:t>
            </a:r>
            <a:r>
              <a:rPr lang="es-PE" sz="2400" b="1" dirty="0" err="1"/>
              <a:t>Jurisdiccionalidad</a:t>
            </a:r>
            <a:r>
              <a:rPr lang="es-PE" sz="2400" b="1" dirty="0"/>
              <a:t>: </a:t>
            </a:r>
            <a:r>
              <a:rPr lang="es-PE" sz="2400" dirty="0"/>
              <a:t>Sólo pueden s.er impuestas, modificadas, ampliadas, suspendidas, acumuladas, por la autoridad jurisdiccional competente. </a:t>
            </a:r>
          </a:p>
          <a:p>
            <a:pPr algn="just"/>
            <a:endParaRPr lang="es-PE" sz="2400" dirty="0"/>
          </a:p>
          <a:p>
            <a:pPr algn="just"/>
            <a:r>
              <a:rPr lang="es-PE" sz="2400" b="1" dirty="0"/>
              <a:t>g) Provisionalidad: </a:t>
            </a:r>
            <a:r>
              <a:rPr lang="es-PE" sz="2400" dirty="0"/>
              <a:t>Tienen un tiempo límite o máximo de duración.</a:t>
            </a:r>
          </a:p>
        </p:txBody>
      </p:sp>
    </p:spTree>
    <p:extLst>
      <p:ext uri="{BB962C8B-B14F-4D97-AF65-F5344CB8AC3E}">
        <p14:creationId xmlns:p14="http://schemas.microsoft.com/office/powerpoint/2010/main" val="812018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flipH="1">
            <a:off x="682579" y="1957589"/>
            <a:ext cx="3827075" cy="923330"/>
          </a:xfrm>
          <a:prstGeom prst="rect">
            <a:avLst/>
          </a:prstGeom>
          <a:noFill/>
        </p:spPr>
        <p:txBody>
          <a:bodyPr wrap="square" lIns="91440" tIns="45720" rIns="91440" bIns="45720">
            <a:spAutoFit/>
          </a:bodyPr>
          <a:lstStyle/>
          <a:p>
            <a:pPr algn="ctr"/>
            <a:r>
              <a:rPr lang="es-ES" sz="32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Presupuestos</a:t>
            </a:r>
            <a:r>
              <a:rPr lang="es-E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a:t>
            </a:r>
          </a:p>
        </p:txBody>
      </p:sp>
      <p:sp>
        <p:nvSpPr>
          <p:cNvPr id="6" name="Abrir llave 5"/>
          <p:cNvSpPr/>
          <p:nvPr/>
        </p:nvSpPr>
        <p:spPr>
          <a:xfrm>
            <a:off x="4509655" y="1047551"/>
            <a:ext cx="519545" cy="2992582"/>
          </a:xfrm>
          <a:prstGeom prst="leftBrace">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s-PE"/>
          </a:p>
        </p:txBody>
      </p:sp>
      <p:sp>
        <p:nvSpPr>
          <p:cNvPr id="7" name="Rectángulo 6"/>
          <p:cNvSpPr/>
          <p:nvPr/>
        </p:nvSpPr>
        <p:spPr>
          <a:xfrm>
            <a:off x="5331854" y="862885"/>
            <a:ext cx="5215943" cy="369332"/>
          </a:xfrm>
          <a:prstGeom prst="rect">
            <a:avLst/>
          </a:prstGeom>
        </p:spPr>
        <p:txBody>
          <a:bodyPr wrap="square">
            <a:spAutoFit/>
          </a:bodyPr>
          <a:lstStyle/>
          <a:p>
            <a:r>
              <a:rPr lang="es-PE" dirty="0"/>
              <a:t>El </a:t>
            </a:r>
            <a:r>
              <a:rPr lang="es-PE" dirty="0" err="1"/>
              <a:t>periculum</a:t>
            </a:r>
            <a:r>
              <a:rPr lang="es-PE" dirty="0"/>
              <a:t> in mora, o peligro en la demora. </a:t>
            </a:r>
          </a:p>
        </p:txBody>
      </p:sp>
      <p:sp>
        <p:nvSpPr>
          <p:cNvPr id="8" name="Rectángulo 7"/>
          <p:cNvSpPr/>
          <p:nvPr/>
        </p:nvSpPr>
        <p:spPr>
          <a:xfrm rot="10800000" flipV="1">
            <a:off x="5422005" y="3374265"/>
            <a:ext cx="5679582" cy="922693"/>
          </a:xfrm>
          <a:prstGeom prst="rect">
            <a:avLst/>
          </a:prstGeom>
        </p:spPr>
        <p:txBody>
          <a:bodyPr wrap="square">
            <a:spAutoFit/>
          </a:bodyPr>
          <a:lstStyle/>
          <a:p>
            <a:r>
              <a:rPr lang="es-PE" dirty="0"/>
              <a:t>El </a:t>
            </a:r>
            <a:r>
              <a:rPr lang="es-PE" dirty="0" err="1"/>
              <a:t>fumus</a:t>
            </a:r>
            <a:r>
              <a:rPr lang="es-PE" dirty="0"/>
              <a:t> </a:t>
            </a:r>
            <a:r>
              <a:rPr lang="es-PE" dirty="0" err="1"/>
              <a:t>bonis</a:t>
            </a:r>
            <a:r>
              <a:rPr lang="es-PE" dirty="0"/>
              <a:t> </a:t>
            </a:r>
            <a:r>
              <a:rPr lang="es-PE" dirty="0" err="1"/>
              <a:t>iúris</a:t>
            </a:r>
            <a:r>
              <a:rPr lang="es-PE" dirty="0"/>
              <a:t> o apariencia del derecho, la razonada atribución del hecho punible a una persona</a:t>
            </a:r>
          </a:p>
        </p:txBody>
      </p:sp>
    </p:spTree>
    <p:extLst>
      <p:ext uri="{BB962C8B-B14F-4D97-AF65-F5344CB8AC3E}">
        <p14:creationId xmlns:p14="http://schemas.microsoft.com/office/powerpoint/2010/main" val="40914227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558345" y="721217"/>
            <a:ext cx="9066726" cy="5232202"/>
          </a:xfrm>
          <a:prstGeom prst="rect">
            <a:avLst/>
          </a:prstGeom>
        </p:spPr>
        <p:txBody>
          <a:bodyPr wrap="square">
            <a:spAutoFit/>
          </a:bodyPr>
          <a:lstStyle/>
          <a:p>
            <a:pPr algn="ctr"/>
            <a:r>
              <a:rPr lang="es-PE" sz="3600" b="1" dirty="0">
                <a:solidFill>
                  <a:srgbClr val="FFFF00"/>
                </a:solidFill>
              </a:rPr>
              <a:t>MEDIDAS DE COERCION PERSONAL</a:t>
            </a:r>
          </a:p>
          <a:p>
            <a:pPr algn="just"/>
            <a:endParaRPr lang="es-PE" dirty="0"/>
          </a:p>
          <a:p>
            <a:pPr marL="285750" indent="-285750" algn="just">
              <a:buFontTx/>
              <a:buChar char="-"/>
            </a:pPr>
            <a:r>
              <a:rPr lang="es-PE" sz="2800" dirty="0"/>
              <a:t>La Detención (artículo 259º al artículo 267º)</a:t>
            </a:r>
          </a:p>
          <a:p>
            <a:pPr marL="285750" indent="-285750" algn="just">
              <a:buFontTx/>
              <a:buChar char="-"/>
            </a:pPr>
            <a:r>
              <a:rPr lang="es-PE" sz="2800" dirty="0"/>
              <a:t>Prisión Preventiva (articulo 268º al articulo 285º).</a:t>
            </a:r>
          </a:p>
          <a:p>
            <a:pPr marL="285750" indent="-285750" algn="just">
              <a:buFontTx/>
              <a:buChar char="-"/>
            </a:pPr>
            <a:r>
              <a:rPr lang="es-PE" sz="2800" dirty="0"/>
              <a:t>La Comparecencia (artículo 286ºal c1rtícu lo 292 º ).</a:t>
            </a:r>
          </a:p>
          <a:p>
            <a:pPr marL="285750" indent="-285750" algn="just">
              <a:buFontTx/>
              <a:buChar char="-"/>
            </a:pPr>
            <a:r>
              <a:rPr lang="es-PE" sz="2800" dirty="0"/>
              <a:t>La Internación Preventiva (articulo 293º al artículo 294º) </a:t>
            </a:r>
          </a:p>
          <a:p>
            <a:pPr marL="285750" indent="-285750" algn="just">
              <a:buFontTx/>
              <a:buChar char="-"/>
            </a:pPr>
            <a:r>
              <a:rPr lang="es-PE" sz="2800" dirty="0"/>
              <a:t>El impedimento de Salida (artículo 295º al articulo296º)</a:t>
            </a:r>
          </a:p>
          <a:p>
            <a:pPr marL="285750" indent="-285750" algn="just">
              <a:buFontTx/>
              <a:buChar char="-"/>
            </a:pPr>
            <a:r>
              <a:rPr lang="es-PE" sz="2800" dirty="0"/>
              <a:t>La Suspensión Preventiva de Derechos (artículo 297° al articulo 30-1º)</a:t>
            </a:r>
          </a:p>
        </p:txBody>
      </p:sp>
    </p:spTree>
    <p:extLst>
      <p:ext uri="{BB962C8B-B14F-4D97-AF65-F5344CB8AC3E}">
        <p14:creationId xmlns:p14="http://schemas.microsoft.com/office/powerpoint/2010/main" val="4948226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701636" y="2389909"/>
            <a:ext cx="5824808" cy="923330"/>
          </a:xfrm>
          <a:prstGeom prst="rect">
            <a:avLst/>
          </a:prstGeom>
          <a:noFill/>
        </p:spPr>
        <p:txBody>
          <a:bodyPr wrap="square" lIns="91440" tIns="45720" rIns="91440" bIns="45720">
            <a:spAutoFit/>
          </a:bodyPr>
          <a:lstStyle/>
          <a:p>
            <a:pPr algn="ctr"/>
            <a:r>
              <a:rPr lang="es-ES" sz="5400" b="1" cap="none" spc="0" dirty="0">
                <a:ln w="12700">
                  <a:solidFill>
                    <a:schemeClr val="accent1"/>
                  </a:solidFill>
                  <a:prstDash val="solid"/>
                </a:ln>
                <a:solidFill>
                  <a:schemeClr val="accent4">
                    <a:lumMod val="75000"/>
                  </a:schemeClr>
                </a:solidFill>
                <a:effectLst>
                  <a:outerShdw dist="38100" dir="2640000" algn="bl" rotWithShape="0">
                    <a:schemeClr val="accent1"/>
                  </a:outerShdw>
                </a:effectLst>
              </a:rPr>
              <a:t>LA DETENCIÓN</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6486" y="3696236"/>
            <a:ext cx="3075107" cy="1872325"/>
          </a:xfrm>
          <a:prstGeom prst="rect">
            <a:avLst/>
          </a:prstGeom>
        </p:spPr>
      </p:pic>
    </p:spTree>
    <p:extLst>
      <p:ext uri="{BB962C8B-B14F-4D97-AF65-F5344CB8AC3E}">
        <p14:creationId xmlns:p14="http://schemas.microsoft.com/office/powerpoint/2010/main" val="8341911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286105" y="1030310"/>
            <a:ext cx="7330639" cy="4524315"/>
          </a:xfrm>
          <a:prstGeom prst="rect">
            <a:avLst/>
          </a:prstGeom>
        </p:spPr>
        <p:txBody>
          <a:bodyPr wrap="square">
            <a:spAutoFit/>
          </a:bodyPr>
          <a:lstStyle/>
          <a:p>
            <a:pPr algn="just"/>
            <a:r>
              <a:rPr lang="es-PE" sz="2400" dirty="0"/>
              <a:t>Puede darse por mandato judicial en cuyo caso se denomina detención preliminar o sin mandato por la policía cuando el sujeto es sorprendido en flagrante delito o a través del arresto ciudadano por cualquier persona, en estado de flagrancia delictiva. El plazo límite es de veinticuatro horas, pero puede ser convalidado por el Juez hasta por siete días, salvo el caso de los delitos exceptuados. En caso que el fiscal solicite la prisión preventiva, el imputado permanece detenido hasta que se realice la audiencia.</a:t>
            </a:r>
          </a:p>
        </p:txBody>
      </p:sp>
      <p:sp>
        <p:nvSpPr>
          <p:cNvPr id="5" name="Elipse 4"/>
          <p:cNvSpPr/>
          <p:nvPr/>
        </p:nvSpPr>
        <p:spPr>
          <a:xfrm>
            <a:off x="1230589" y="2525869"/>
            <a:ext cx="2202873" cy="155863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PE" dirty="0"/>
              <a:t>La Detención </a:t>
            </a:r>
          </a:p>
        </p:txBody>
      </p:sp>
      <p:sp>
        <p:nvSpPr>
          <p:cNvPr id="6" name="Abrir llave 5"/>
          <p:cNvSpPr/>
          <p:nvPr/>
        </p:nvSpPr>
        <p:spPr>
          <a:xfrm>
            <a:off x="3714237" y="850006"/>
            <a:ext cx="571868" cy="4868214"/>
          </a:xfrm>
          <a:prstGeom prst="leftBrace">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lang="es-PE"/>
          </a:p>
        </p:txBody>
      </p:sp>
    </p:spTree>
    <p:extLst>
      <p:ext uri="{BB962C8B-B14F-4D97-AF65-F5344CB8AC3E}">
        <p14:creationId xmlns:p14="http://schemas.microsoft.com/office/powerpoint/2010/main" val="23206376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017431" y="463639"/>
            <a:ext cx="10109915" cy="6001643"/>
          </a:xfrm>
          <a:prstGeom prst="rect">
            <a:avLst/>
          </a:prstGeom>
        </p:spPr>
        <p:txBody>
          <a:bodyPr wrap="square">
            <a:spAutoFit/>
          </a:bodyPr>
          <a:lstStyle/>
          <a:p>
            <a:pPr algn="just"/>
            <a:r>
              <a:rPr lang="es-PE" sz="2400" b="1" dirty="0">
                <a:solidFill>
                  <a:schemeClr val="accent4">
                    <a:lumMod val="75000"/>
                  </a:schemeClr>
                </a:solidFill>
              </a:rPr>
              <a:t>Detención Preliminar </a:t>
            </a:r>
          </a:p>
          <a:p>
            <a:pPr algn="just"/>
            <a:endParaRPr lang="es-PE" sz="2400" b="1" dirty="0"/>
          </a:p>
          <a:p>
            <a:pPr marL="342900" indent="-342900" algn="just">
              <a:buFont typeface="Wingdings" panose="05000000000000000000" pitchFamily="2" charset="2"/>
              <a:buChar char="Ø"/>
            </a:pPr>
            <a:r>
              <a:rPr lang="es-PE" sz="2400" dirty="0"/>
              <a:t> No necesariamente se da en un proceso penal debidamente incoado. </a:t>
            </a:r>
          </a:p>
          <a:p>
            <a:pPr marL="342900" indent="-342900" algn="just">
              <a:buFont typeface="Wingdings" panose="05000000000000000000" pitchFamily="2" charset="2"/>
              <a:buChar char="Ø"/>
            </a:pPr>
            <a:r>
              <a:rPr lang="es-PE" sz="2400" dirty="0"/>
              <a:t>Es provisionalísimo. </a:t>
            </a:r>
          </a:p>
          <a:p>
            <a:pPr marL="342900" indent="-342900" algn="just">
              <a:buFont typeface="Wingdings" panose="05000000000000000000" pitchFamily="2" charset="2"/>
              <a:buChar char="Ø"/>
            </a:pPr>
            <a:r>
              <a:rPr lang="es-PE" sz="2400" dirty="0"/>
              <a:t>Su formalidad no· es tan rigurosa. </a:t>
            </a:r>
          </a:p>
          <a:p>
            <a:pPr marL="342900" indent="-342900" algn="just">
              <a:buFont typeface="Wingdings" panose="05000000000000000000" pitchFamily="2" charset="2"/>
              <a:buChar char="Ø"/>
            </a:pPr>
            <a:r>
              <a:rPr lang="es-PE" sz="2400" dirty="0"/>
              <a:t>Se puede llevar a cabo por la Policía Nacional del Perú, por cualquier persona o por disposición del Juez.</a:t>
            </a:r>
          </a:p>
          <a:p>
            <a:pPr algn="just"/>
            <a:endParaRPr lang="es-PE" sz="2400" dirty="0"/>
          </a:p>
          <a:p>
            <a:pPr algn="just"/>
            <a:r>
              <a:rPr lang="es-PE" sz="2400" dirty="0">
                <a:solidFill>
                  <a:schemeClr val="accent4">
                    <a:lumMod val="75000"/>
                  </a:schemeClr>
                </a:solidFill>
              </a:rPr>
              <a:t> </a:t>
            </a:r>
            <a:r>
              <a:rPr lang="es-PE" sz="2400" b="1" dirty="0">
                <a:solidFill>
                  <a:schemeClr val="accent4">
                    <a:lumMod val="75000"/>
                  </a:schemeClr>
                </a:solidFill>
              </a:rPr>
              <a:t>Prisión Preventiva </a:t>
            </a:r>
          </a:p>
          <a:p>
            <a:pPr algn="just"/>
            <a:endParaRPr lang="es-PE" sz="2400" b="1" dirty="0"/>
          </a:p>
          <a:p>
            <a:pPr marL="342900" indent="-342900" algn="just">
              <a:buFont typeface="Wingdings" panose="05000000000000000000" pitchFamily="2" charset="2"/>
              <a:buChar char="Ø"/>
            </a:pPr>
            <a:r>
              <a:rPr lang="es-PE" sz="2400" dirty="0"/>
              <a:t>Necesariamente se da en un proceso penal debidamente incoado.</a:t>
            </a:r>
          </a:p>
          <a:p>
            <a:pPr marL="342900" indent="-342900" algn="just">
              <a:buFont typeface="Wingdings" panose="05000000000000000000" pitchFamily="2" charset="2"/>
              <a:buChar char="Ø"/>
            </a:pPr>
            <a:r>
              <a:rPr lang="es-PE" sz="2400" dirty="0"/>
              <a:t>Se efectúa por un periodo lato. </a:t>
            </a:r>
          </a:p>
          <a:p>
            <a:pPr marL="342900" indent="-342900" algn="just">
              <a:buFont typeface="Wingdings" panose="05000000000000000000" pitchFamily="2" charset="2"/>
              <a:buChar char="Ø"/>
            </a:pPr>
            <a:r>
              <a:rPr lang="es-PE" sz="2400" dirty="0"/>
              <a:t>Los requisitos para su procedencia son más exigentes.</a:t>
            </a:r>
          </a:p>
          <a:p>
            <a:pPr marL="342900" indent="-342900" algn="just">
              <a:buFont typeface="Wingdings" panose="05000000000000000000" pitchFamily="2" charset="2"/>
              <a:buChar char="Ø"/>
            </a:pPr>
            <a:r>
              <a:rPr lang="es-PE" sz="2400" dirty="0"/>
              <a:t>Se lleva a cabo únicamente por disposición del Juez</a:t>
            </a:r>
          </a:p>
        </p:txBody>
      </p:sp>
    </p:spTree>
    <p:extLst>
      <p:ext uri="{BB962C8B-B14F-4D97-AF65-F5344CB8AC3E}">
        <p14:creationId xmlns:p14="http://schemas.microsoft.com/office/powerpoint/2010/main" val="454352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237149" y="1429555"/>
            <a:ext cx="7160653" cy="3785652"/>
          </a:xfrm>
          <a:prstGeom prst="rect">
            <a:avLst/>
          </a:prstGeom>
        </p:spPr>
        <p:txBody>
          <a:bodyPr wrap="square">
            <a:spAutoFit/>
          </a:bodyPr>
          <a:lstStyle/>
          <a:p>
            <a:pPr algn="just"/>
            <a:r>
              <a:rPr lang="es-PE" sz="2400" dirty="0"/>
              <a:t>La coerción procesal comprende una serie de medidas sobre la persona del inculpado y sus bienes; puede tratarse de la limitación a la libertad ambulatoria o la disponibilidad de ciertas cosas. Estas limitaciones. pueden alcanzar derechos fundamentales, porque estos derechos no son absolutos, existen restricciones ordinarias, impuestas por orden público bienestar general y seguridad del Estado</a:t>
            </a:r>
          </a:p>
        </p:txBody>
      </p:sp>
      <p:sp>
        <p:nvSpPr>
          <p:cNvPr id="5" name="Elipse 4"/>
          <p:cNvSpPr/>
          <p:nvPr/>
        </p:nvSpPr>
        <p:spPr>
          <a:xfrm>
            <a:off x="811369" y="2345126"/>
            <a:ext cx="2306195" cy="1620982"/>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PE" dirty="0"/>
              <a:t>Las Medidas de Coerción Personal</a:t>
            </a:r>
          </a:p>
        </p:txBody>
      </p:sp>
      <p:sp>
        <p:nvSpPr>
          <p:cNvPr id="6" name="Abrir llave 5"/>
          <p:cNvSpPr/>
          <p:nvPr/>
        </p:nvSpPr>
        <p:spPr>
          <a:xfrm>
            <a:off x="3511541" y="1223493"/>
            <a:ext cx="1124853" cy="3991714"/>
          </a:xfrm>
          <a:prstGeom prst="lef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s-PE"/>
          </a:p>
        </p:txBody>
      </p:sp>
    </p:spTree>
    <p:extLst>
      <p:ext uri="{BB962C8B-B14F-4D97-AF65-F5344CB8AC3E}">
        <p14:creationId xmlns:p14="http://schemas.microsoft.com/office/powerpoint/2010/main" val="15267813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691684" y="1841679"/>
            <a:ext cx="6932691" cy="1754326"/>
          </a:xfrm>
          <a:prstGeom prst="rect">
            <a:avLst/>
          </a:prstGeom>
          <a:noFill/>
        </p:spPr>
        <p:txBody>
          <a:bodyPr wrap="square" lIns="91440" tIns="45720" rIns="91440" bIns="45720">
            <a:spAutoFit/>
          </a:bodyPr>
          <a:lstStyle/>
          <a:p>
            <a:pPr algn="ctr"/>
            <a:r>
              <a:rPr lang="es-ES" sz="5400" b="1" dirty="0">
                <a:ln w="22225">
                  <a:solidFill>
                    <a:schemeClr val="accent2"/>
                  </a:solidFill>
                  <a:prstDash val="solid"/>
                </a:ln>
                <a:solidFill>
                  <a:schemeClr val="accent4">
                    <a:lumMod val="75000"/>
                  </a:schemeClr>
                </a:solidFill>
              </a:rPr>
              <a:t>La Prisión Preventiva</a:t>
            </a:r>
          </a:p>
          <a:p>
            <a:pPr algn="ctr"/>
            <a:r>
              <a:rPr lang="es-ES" sz="5400" b="1" dirty="0">
                <a:ln w="22225">
                  <a:solidFill>
                    <a:schemeClr val="accent2"/>
                  </a:solidFill>
                  <a:prstDash val="solid"/>
                </a:ln>
                <a:solidFill>
                  <a:schemeClr val="accent4">
                    <a:lumMod val="75000"/>
                  </a:schemeClr>
                </a:solidFill>
              </a:rPr>
              <a:t>Art. 268</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3586" y="3966692"/>
            <a:ext cx="3075107" cy="1872325"/>
          </a:xfrm>
          <a:prstGeom prst="rect">
            <a:avLst/>
          </a:prstGeom>
        </p:spPr>
      </p:pic>
    </p:spTree>
    <p:extLst>
      <p:ext uri="{BB962C8B-B14F-4D97-AF65-F5344CB8AC3E}">
        <p14:creationId xmlns:p14="http://schemas.microsoft.com/office/powerpoint/2010/main" val="34739563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ángulo 5"/>
          <p:cNvSpPr>
            <a:spLocks noChangeArrowheads="1"/>
          </p:cNvSpPr>
          <p:nvPr/>
        </p:nvSpPr>
        <p:spPr bwMode="auto">
          <a:xfrm>
            <a:off x="347731" y="1249251"/>
            <a:ext cx="11088708"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s-PE" altLang="es-PE" sz="2800" dirty="0"/>
              <a:t>ASENCIO MELLADO señala que “el Código Procesal peruano es respetuoso con este principio rector. Su artículo 253° dispone la obligación de sometimiento a la ley para la restricción de cualquier derecho fundamental en un doble sentido: por un lado, exigiendo la autorización legal para que sea procedente su acuerdo; por otro lado, disponiendo que el desarrollo de cualquier limitación habrá de ajustarse a las determinaciones legales y a las exigencias previstas en la norma. Trasladas estas exigencias a la prisión provisional, resulta que la misma sólo podrá acordarse en el seno del proceso penal, nunca al amparo de normas de otra naturaleza, ni en procedimientos de otro tipo y que si adopción y desarrollo se habrán de acomodar a las determinaciones previstas en el propio Código Procesal Penal.</a:t>
            </a:r>
          </a:p>
        </p:txBody>
      </p:sp>
      <p:sp>
        <p:nvSpPr>
          <p:cNvPr id="7" name="CuadroTexto 6"/>
          <p:cNvSpPr txBox="1"/>
          <p:nvPr/>
        </p:nvSpPr>
        <p:spPr>
          <a:xfrm>
            <a:off x="2640169" y="412124"/>
            <a:ext cx="7416645" cy="584775"/>
          </a:xfrm>
          <a:prstGeom prst="rect">
            <a:avLst/>
          </a:prstGeom>
          <a:noFill/>
        </p:spPr>
        <p:txBody>
          <a:bodyPr wrap="square">
            <a:spAutoFit/>
          </a:bodyPr>
          <a:lstStyle/>
          <a:p>
            <a:pPr algn="just">
              <a:defRPr/>
            </a:pPr>
            <a:r>
              <a:rPr lang="es-PE" sz="3200" dirty="0">
                <a:solidFill>
                  <a:schemeClr val="accent4">
                    <a:lumMod val="75000"/>
                  </a:schemeClr>
                </a:solidFill>
                <a:latin typeface="Arial Black" panose="020B0A04020102020204" pitchFamily="34" charset="0"/>
              </a:rPr>
              <a:t>PRINCIPIO DE LEGALIDAD </a:t>
            </a:r>
          </a:p>
        </p:txBody>
      </p:sp>
    </p:spTree>
    <p:extLst>
      <p:ext uri="{BB962C8B-B14F-4D97-AF65-F5344CB8AC3E}">
        <p14:creationId xmlns:p14="http://schemas.microsoft.com/office/powerpoint/2010/main" val="17195703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351088" y="692151"/>
            <a:ext cx="7993062" cy="1077913"/>
          </a:xfrm>
          <a:prstGeom prst="rect">
            <a:avLst/>
          </a:prstGeom>
        </p:spPr>
        <p:txBody>
          <a:bodyPr>
            <a:spAutoFit/>
          </a:bodyPr>
          <a:lstStyle/>
          <a:p>
            <a:pPr algn="ctr">
              <a:defRPr/>
            </a:pPr>
            <a:r>
              <a:rPr lang="es-PE" sz="3200" dirty="0">
                <a:solidFill>
                  <a:schemeClr val="accent4">
                    <a:lumMod val="75000"/>
                  </a:schemeClr>
                </a:solidFill>
                <a:latin typeface="Arial Black" panose="020B0A04020102020204" pitchFamily="34" charset="0"/>
              </a:rPr>
              <a:t>EL PRINCIPIO DE INTERVENCIÓN INDICIARIA </a:t>
            </a:r>
          </a:p>
        </p:txBody>
      </p:sp>
      <p:sp>
        <p:nvSpPr>
          <p:cNvPr id="17411" name="CuadroTexto 4"/>
          <p:cNvSpPr txBox="1">
            <a:spLocks noChangeArrowheads="1"/>
          </p:cNvSpPr>
          <p:nvPr/>
        </p:nvSpPr>
        <p:spPr bwMode="auto">
          <a:xfrm>
            <a:off x="1506828" y="1996225"/>
            <a:ext cx="9646276" cy="36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s-PE" altLang="es-PE" sz="2800" dirty="0"/>
              <a:t>Se refiere a las exigencias fácticas necesarias que permitan entender que existe fundamento para limitar el derecho fundamental.</a:t>
            </a:r>
          </a:p>
          <a:p>
            <a:pPr algn="just"/>
            <a:endParaRPr lang="es-PE" altLang="es-PE" sz="2800" dirty="0"/>
          </a:p>
          <a:p>
            <a:pPr algn="just"/>
            <a:r>
              <a:rPr lang="es-PE" altLang="es-PE" sz="2800" dirty="0"/>
              <a:t> Se relaciona con el </a:t>
            </a:r>
            <a:r>
              <a:rPr lang="es-PE" altLang="es-PE" sz="2800" b="1" dirty="0" err="1"/>
              <a:t>fumus</a:t>
            </a:r>
            <a:r>
              <a:rPr lang="es-PE" altLang="es-PE" sz="2800" b="1" dirty="0"/>
              <a:t> </a:t>
            </a:r>
            <a:r>
              <a:rPr lang="es-PE" altLang="es-PE" sz="2800" b="1" dirty="0" err="1"/>
              <a:t>delicti</a:t>
            </a:r>
            <a:r>
              <a:rPr lang="es-PE" altLang="es-PE" sz="2800" b="1" dirty="0"/>
              <a:t> </a:t>
            </a:r>
            <a:r>
              <a:rPr lang="es-PE" altLang="es-PE" sz="2800" b="1" dirty="0" err="1"/>
              <a:t>comissi</a:t>
            </a:r>
            <a:r>
              <a:rPr lang="es-PE" altLang="es-PE" sz="2800" b="1" dirty="0"/>
              <a:t> </a:t>
            </a:r>
            <a:r>
              <a:rPr lang="es-PE" altLang="es-PE" sz="2800" dirty="0"/>
              <a:t>que no desbarata la presunción de inocencia, sino que es una exigencia para que la medida de prisión provisional tenga una sólida base</a:t>
            </a:r>
          </a:p>
        </p:txBody>
      </p:sp>
    </p:spTree>
    <p:extLst>
      <p:ext uri="{BB962C8B-B14F-4D97-AF65-F5344CB8AC3E}">
        <p14:creationId xmlns:p14="http://schemas.microsoft.com/office/powerpoint/2010/main" val="18125280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1532" y="244699"/>
            <a:ext cx="7609269" cy="1700011"/>
          </a:xfrm>
        </p:spPr>
        <p:txBody>
          <a:bodyPr rtlCol="0">
            <a:normAutofit/>
          </a:bodyPr>
          <a:lstStyle/>
          <a:p>
            <a:pPr algn="ctr">
              <a:defRPr/>
            </a:pPr>
            <a:r>
              <a:rPr lang="es-PE" dirty="0">
                <a:solidFill>
                  <a:schemeClr val="accent4">
                    <a:lumMod val="75000"/>
                  </a:schemeClr>
                </a:solidFill>
                <a:latin typeface="Arial Black" panose="020B0A04020102020204" pitchFamily="34" charset="0"/>
              </a:rPr>
              <a:t>PRINCIPIO DE PROPORCIONALIDAD</a:t>
            </a:r>
          </a:p>
        </p:txBody>
      </p:sp>
      <p:sp>
        <p:nvSpPr>
          <p:cNvPr id="18435" name="Rectángulo 3"/>
          <p:cNvSpPr>
            <a:spLocks noChangeArrowheads="1"/>
          </p:cNvSpPr>
          <p:nvPr/>
        </p:nvSpPr>
        <p:spPr bwMode="auto">
          <a:xfrm>
            <a:off x="1493950" y="2047741"/>
            <a:ext cx="971067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s-PE" altLang="es-PE" sz="2800" dirty="0"/>
              <a:t>No exige que la limitación de la libertad personal persiga amparar intereses generales , sino que esta sea adecuada y necesaria para alcanzar la finalidad de aseguramiento fijada en la ley, y a través de un medio idóneo.</a:t>
            </a:r>
          </a:p>
        </p:txBody>
      </p:sp>
      <p:pic>
        <p:nvPicPr>
          <p:cNvPr id="18436" name="Imagen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56659" y="4417454"/>
            <a:ext cx="1801063" cy="1351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46064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ángulo 3"/>
          <p:cNvSpPr>
            <a:spLocks noChangeArrowheads="1"/>
          </p:cNvSpPr>
          <p:nvPr/>
        </p:nvSpPr>
        <p:spPr bwMode="auto">
          <a:xfrm>
            <a:off x="2137893" y="1609859"/>
            <a:ext cx="8255358"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s-PE" altLang="es-PE" sz="2400" dirty="0"/>
              <a:t>El principio de razonabilidad.- Este principio comporta el hecho que la decisión del órgano jurisdiccional para dictar una prisión preventiva debe materializarse como producto de dos criterios: el primero se basa en la comparación de los valores subyacentes a la decisión y de los valores socialmente imperantes, el segundo es el criterio de la eficiencia de la decisión a tomar. </a:t>
            </a:r>
          </a:p>
        </p:txBody>
      </p:sp>
      <p:sp>
        <p:nvSpPr>
          <p:cNvPr id="5" name="CuadroTexto 4"/>
          <p:cNvSpPr txBox="1"/>
          <p:nvPr/>
        </p:nvSpPr>
        <p:spPr>
          <a:xfrm>
            <a:off x="2421228" y="0"/>
            <a:ext cx="7203785" cy="1384995"/>
          </a:xfrm>
          <a:prstGeom prst="rect">
            <a:avLst/>
          </a:prstGeom>
          <a:noFill/>
        </p:spPr>
        <p:txBody>
          <a:bodyPr wrap="square">
            <a:spAutoFit/>
          </a:bodyPr>
          <a:lstStyle/>
          <a:p>
            <a:pPr>
              <a:defRPr/>
            </a:pPr>
            <a:endParaRPr lang="es-PE" sz="2800" dirty="0">
              <a:solidFill>
                <a:schemeClr val="accent1">
                  <a:lumMod val="50000"/>
                </a:schemeClr>
              </a:solidFill>
              <a:latin typeface="Arial Black" panose="020B0A04020102020204" pitchFamily="34" charset="0"/>
            </a:endParaRPr>
          </a:p>
          <a:p>
            <a:pPr>
              <a:defRPr/>
            </a:pPr>
            <a:endParaRPr lang="es-PE" sz="2800" dirty="0">
              <a:solidFill>
                <a:schemeClr val="accent4">
                  <a:lumMod val="75000"/>
                </a:schemeClr>
              </a:solidFill>
              <a:latin typeface="Arial Black" panose="020B0A04020102020204" pitchFamily="34" charset="0"/>
            </a:endParaRPr>
          </a:p>
          <a:p>
            <a:pPr>
              <a:defRPr/>
            </a:pPr>
            <a:r>
              <a:rPr lang="es-PE" sz="2800" dirty="0">
                <a:solidFill>
                  <a:schemeClr val="accent4">
                    <a:lumMod val="75000"/>
                  </a:schemeClr>
                </a:solidFill>
                <a:latin typeface="Arial Black" panose="020B0A04020102020204" pitchFamily="34" charset="0"/>
              </a:rPr>
              <a:t>PRINCIPIO DE RAZONABILIDAD </a:t>
            </a:r>
          </a:p>
        </p:txBody>
      </p:sp>
      <p:pic>
        <p:nvPicPr>
          <p:cNvPr id="19460" name="Imagen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70490" y="5170437"/>
            <a:ext cx="1352462" cy="1346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58154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uadroTexto 4"/>
          <p:cNvSpPr txBox="1">
            <a:spLocks noChangeArrowheads="1"/>
          </p:cNvSpPr>
          <p:nvPr/>
        </p:nvSpPr>
        <p:spPr bwMode="auto">
          <a:xfrm>
            <a:off x="2855914" y="765176"/>
            <a:ext cx="7056437"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s-PE" altLang="es-PE" sz="2000" b="1" dirty="0">
                <a:solidFill>
                  <a:schemeClr val="accent4">
                    <a:lumMod val="75000"/>
                  </a:schemeClr>
                </a:solidFill>
                <a:latin typeface="Arial Black" panose="020B0A04020102020204" pitchFamily="34" charset="0"/>
              </a:rPr>
              <a:t>CONTRADICCIÓN PRINCIPAL ENTRE LA PRESUNCIÓN DE INOCENCIA Y LE EFICACIA DE LA PRISIÓN PREVENTIVA </a:t>
            </a:r>
          </a:p>
        </p:txBody>
      </p:sp>
      <p:sp>
        <p:nvSpPr>
          <p:cNvPr id="6" name="Flecha derecha 5"/>
          <p:cNvSpPr/>
          <p:nvPr/>
        </p:nvSpPr>
        <p:spPr>
          <a:xfrm>
            <a:off x="1775520" y="2852936"/>
            <a:ext cx="2592288" cy="2232248"/>
          </a:xfrm>
          <a:prstGeom prst="rightArrow">
            <a:avLst/>
          </a:prstGeom>
        </p:spPr>
        <p:style>
          <a:lnRef idx="1">
            <a:schemeClr val="accent4"/>
          </a:lnRef>
          <a:fillRef idx="3">
            <a:schemeClr val="accent4"/>
          </a:fillRef>
          <a:effectRef idx="2">
            <a:schemeClr val="accent4"/>
          </a:effectRef>
          <a:fontRef idx="minor">
            <a:schemeClr val="lt1"/>
          </a:fontRef>
        </p:style>
        <p:txBody>
          <a:bodyPr anchor="ctr"/>
          <a:lstStyle/>
          <a:p>
            <a:pPr algn="ctr">
              <a:defRPr/>
            </a:pPr>
            <a:r>
              <a:rPr lang="es-PE" dirty="0"/>
              <a:t>JUIS PUNIENDI DEL ESTADO FRENTE AL DELITO</a:t>
            </a:r>
          </a:p>
        </p:txBody>
      </p:sp>
      <p:sp>
        <p:nvSpPr>
          <p:cNvPr id="7" name="Flecha derecha 6"/>
          <p:cNvSpPr/>
          <p:nvPr/>
        </p:nvSpPr>
        <p:spPr>
          <a:xfrm rot="10800000">
            <a:off x="7554913" y="2708275"/>
            <a:ext cx="2933700" cy="2376488"/>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s-PE" dirty="0"/>
          </a:p>
        </p:txBody>
      </p:sp>
      <p:sp>
        <p:nvSpPr>
          <p:cNvPr id="8" name="Elipse 7"/>
          <p:cNvSpPr/>
          <p:nvPr/>
        </p:nvSpPr>
        <p:spPr>
          <a:xfrm>
            <a:off x="4377169" y="2708920"/>
            <a:ext cx="3168352" cy="2520280"/>
          </a:xfrm>
          <a:prstGeom prst="ellipse">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s-PE" sz="2800" dirty="0"/>
              <a:t>PRISIÓN PREVENTIVA</a:t>
            </a:r>
          </a:p>
        </p:txBody>
      </p:sp>
      <p:sp>
        <p:nvSpPr>
          <p:cNvPr id="20486" name="CuadroTexto 8"/>
          <p:cNvSpPr txBox="1">
            <a:spLocks noChangeArrowheads="1"/>
          </p:cNvSpPr>
          <p:nvPr/>
        </p:nvSpPr>
        <p:spPr bwMode="auto">
          <a:xfrm>
            <a:off x="8183564" y="3500439"/>
            <a:ext cx="24844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s-PE" altLang="es-PE"/>
              <a:t>DERECHO A LA PRESUNCIÓN DE INOCENCIA </a:t>
            </a:r>
          </a:p>
        </p:txBody>
      </p:sp>
    </p:spTree>
    <p:extLst>
      <p:ext uri="{BB962C8B-B14F-4D97-AF65-F5344CB8AC3E}">
        <p14:creationId xmlns:p14="http://schemas.microsoft.com/office/powerpoint/2010/main" val="4620004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ángulo 3"/>
          <p:cNvSpPr>
            <a:spLocks noChangeArrowheads="1"/>
          </p:cNvSpPr>
          <p:nvPr/>
        </p:nvSpPr>
        <p:spPr bwMode="auto">
          <a:xfrm>
            <a:off x="953037" y="721217"/>
            <a:ext cx="60795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s-ES" altLang="es-PE" sz="2400" b="1" dirty="0">
                <a:solidFill>
                  <a:schemeClr val="accent4">
                    <a:lumMod val="75000"/>
                  </a:schemeClr>
                </a:solidFill>
                <a:latin typeface="Linux Libertine"/>
              </a:rPr>
              <a:t>Giovanni Salvatore Augusto </a:t>
            </a:r>
            <a:r>
              <a:rPr lang="es-ES" altLang="es-PE" sz="2400" b="1" dirty="0" err="1">
                <a:solidFill>
                  <a:schemeClr val="accent4">
                    <a:lumMod val="75000"/>
                  </a:schemeClr>
                </a:solidFill>
                <a:latin typeface="Linux Libertine"/>
              </a:rPr>
              <a:t>Falcone</a:t>
            </a:r>
            <a:r>
              <a:rPr lang="es-ES" altLang="es-PE" sz="2400" b="1" dirty="0">
                <a:solidFill>
                  <a:schemeClr val="accent4">
                    <a:lumMod val="75000"/>
                  </a:schemeClr>
                </a:solidFill>
                <a:latin typeface="Linux Libertine"/>
              </a:rPr>
              <a:t> </a:t>
            </a:r>
          </a:p>
        </p:txBody>
      </p:sp>
      <p:pic>
        <p:nvPicPr>
          <p:cNvPr id="21507" name="Imagen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27807" y="2133602"/>
            <a:ext cx="3154842" cy="2833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CuadroTexto 5"/>
          <p:cNvSpPr txBox="1">
            <a:spLocks noChangeArrowheads="1"/>
          </p:cNvSpPr>
          <p:nvPr/>
        </p:nvSpPr>
        <p:spPr bwMode="auto">
          <a:xfrm>
            <a:off x="1712890" y="2133601"/>
            <a:ext cx="5319736"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s-PE" altLang="es-PE" dirty="0"/>
              <a:t>Fue un juez italiano, conocido por sus intentos por desmantelar la Cosa </a:t>
            </a:r>
            <a:r>
              <a:rPr lang="es-PE" altLang="es-PE" dirty="0" err="1"/>
              <a:t>Nostra</a:t>
            </a:r>
            <a:r>
              <a:rPr lang="es-PE" altLang="es-PE" dirty="0"/>
              <a:t>, por lo cual fue asesinado.</a:t>
            </a:r>
          </a:p>
          <a:p>
            <a:pPr algn="just"/>
            <a:r>
              <a:rPr lang="es-PE" altLang="es-PE" dirty="0"/>
              <a:t> Su muerte fue una venganza por los años de persecución judicial a la mafia y la detención de numerosos capos promovidas por él.</a:t>
            </a:r>
          </a:p>
          <a:p>
            <a:pPr algn="just"/>
            <a:r>
              <a:rPr lang="es-PE" altLang="es-PE" dirty="0" err="1"/>
              <a:t>Falcone</a:t>
            </a:r>
            <a:r>
              <a:rPr lang="es-PE" altLang="es-PE" dirty="0"/>
              <a:t> destacó inmensamente por su labor contra la mafia italiana. Trabajó junto a Rocco </a:t>
            </a:r>
            <a:r>
              <a:rPr lang="es-PE" altLang="es-PE" dirty="0" err="1"/>
              <a:t>Chinnici</a:t>
            </a:r>
            <a:r>
              <a:rPr lang="es-PE" altLang="es-PE" dirty="0"/>
              <a:t>, hasta el asesinato de este último el 29 de julio de 1983</a:t>
            </a:r>
          </a:p>
        </p:txBody>
      </p:sp>
    </p:spTree>
    <p:extLst>
      <p:ext uri="{BB962C8B-B14F-4D97-AF65-F5344CB8AC3E}">
        <p14:creationId xmlns:p14="http://schemas.microsoft.com/office/powerpoint/2010/main" val="19203456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rot="10800000" flipV="1">
            <a:off x="1004552" y="855231"/>
            <a:ext cx="6604338" cy="584775"/>
          </a:xfrm>
          <a:prstGeom prst="rect">
            <a:avLst/>
          </a:prstGeom>
          <a:noFill/>
        </p:spPr>
        <p:txBody>
          <a:bodyPr wrap="square">
            <a:spAutoFit/>
          </a:bodyPr>
          <a:lstStyle/>
          <a:p>
            <a:pPr>
              <a:defRPr/>
            </a:pPr>
            <a:r>
              <a:rPr lang="es-PE" sz="3200" b="1" dirty="0">
                <a:solidFill>
                  <a:schemeClr val="accent2">
                    <a:lumMod val="75000"/>
                  </a:schemeClr>
                </a:solidFill>
              </a:rPr>
              <a:t>Sergio Fernando Moro </a:t>
            </a:r>
          </a:p>
        </p:txBody>
      </p:sp>
      <p:sp>
        <p:nvSpPr>
          <p:cNvPr id="22531" name="Rectángulo 5"/>
          <p:cNvSpPr>
            <a:spLocks noChangeArrowheads="1"/>
          </p:cNvSpPr>
          <p:nvPr/>
        </p:nvSpPr>
        <p:spPr bwMode="auto">
          <a:xfrm>
            <a:off x="540913" y="1764405"/>
            <a:ext cx="6864439" cy="4678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s-PE" altLang="es-PE" dirty="0">
                <a:solidFill>
                  <a:srgbClr val="222222"/>
                </a:solidFill>
              </a:rPr>
              <a:t> </a:t>
            </a:r>
            <a:r>
              <a:rPr lang="es-PE" altLang="es-PE" sz="2800" dirty="0" err="1"/>
              <a:t>Esun</a:t>
            </a:r>
            <a:r>
              <a:rPr lang="es-PE" altLang="es-PE" sz="2800" dirty="0"/>
              <a:t> magistrado, escritor y catedrático brasileño que ganó notoriedad internacional</a:t>
            </a:r>
            <a:r>
              <a:rPr lang="es-PE" altLang="es-PE" sz="2800" baseline="30000" dirty="0"/>
              <a:t> </a:t>
            </a:r>
            <a:r>
              <a:rPr lang="es-PE" altLang="es-PE" sz="2800" dirty="0"/>
              <a:t>por liderar la investigación conocida como </a:t>
            </a:r>
            <a:r>
              <a:rPr lang="es-PE" altLang="es-PE" sz="2800" u="sng" dirty="0">
                <a:hlinkClick r:id="rId2"/>
              </a:rPr>
              <a:t>Operación </a:t>
            </a:r>
            <a:r>
              <a:rPr lang="es-PE" altLang="es-PE" sz="2800" u="sng" dirty="0" err="1">
                <a:hlinkClick r:id="rId2"/>
              </a:rPr>
              <a:t>Autolavado</a:t>
            </a:r>
            <a:r>
              <a:rPr lang="es-PE" altLang="es-PE" sz="2800" dirty="0"/>
              <a:t> </a:t>
            </a:r>
          </a:p>
          <a:p>
            <a:pPr algn="just"/>
            <a:r>
              <a:rPr lang="es-PE" altLang="es-PE" sz="2800" dirty="0"/>
              <a:t>El 12 de julio de 2017, condenó al expresidente </a:t>
            </a:r>
            <a:r>
              <a:rPr lang="es-PE" altLang="es-PE" sz="2800" dirty="0" err="1">
                <a:hlinkClick r:id="rId3" tooltip="Luiz Inácio Lula da Silva"/>
              </a:rPr>
              <a:t>Luiz</a:t>
            </a:r>
            <a:r>
              <a:rPr lang="es-PE" altLang="es-PE" sz="2800" dirty="0">
                <a:hlinkClick r:id="rId3" tooltip="Luiz Inácio Lula da Silva"/>
              </a:rPr>
              <a:t> </a:t>
            </a:r>
            <a:r>
              <a:rPr lang="es-PE" altLang="es-PE" sz="2800" dirty="0" err="1">
                <a:hlinkClick r:id="rId3" tooltip="Luiz Inácio Lula da Silva"/>
              </a:rPr>
              <a:t>Inácio</a:t>
            </a:r>
            <a:r>
              <a:rPr lang="es-PE" altLang="es-PE" sz="2800" dirty="0">
                <a:hlinkClick r:id="rId3" tooltip="Luiz Inácio Lula da Silva"/>
              </a:rPr>
              <a:t> Lula da Silva</a:t>
            </a:r>
            <a:r>
              <a:rPr lang="es-PE" altLang="es-PE" sz="2800" dirty="0"/>
              <a:t> a nueve años y seis meses de prisión, siendo esa la primera vez en la historia de Brasil en que se condenó criminalmente a un expresidente de la República.</a:t>
            </a:r>
          </a:p>
        </p:txBody>
      </p:sp>
      <p:pic>
        <p:nvPicPr>
          <p:cNvPr id="22532" name="Imagen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30862" y="2095210"/>
            <a:ext cx="3024188" cy="376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38091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982663" y="549275"/>
            <a:ext cx="10298113" cy="584200"/>
          </a:xfrm>
          <a:prstGeom prst="rect">
            <a:avLst/>
          </a:prstGeom>
          <a:noFill/>
        </p:spPr>
        <p:txBody>
          <a:bodyPr>
            <a:spAutoFit/>
          </a:bodyPr>
          <a:lstStyle/>
          <a:p>
            <a:pPr algn="ctr">
              <a:defRPr/>
            </a:pPr>
            <a:r>
              <a:rPr lang="es-PE" sz="3200" b="1" dirty="0">
                <a:solidFill>
                  <a:schemeClr val="accent4">
                    <a:lumMod val="75000"/>
                  </a:schemeClr>
                </a:solidFill>
              </a:rPr>
              <a:t>PRISIÓN PREVENTIVA  </a:t>
            </a:r>
          </a:p>
        </p:txBody>
      </p:sp>
      <p:sp>
        <p:nvSpPr>
          <p:cNvPr id="23555" name="CuadroTexto 4"/>
          <p:cNvSpPr txBox="1">
            <a:spLocks noChangeArrowheads="1"/>
          </p:cNvSpPr>
          <p:nvPr/>
        </p:nvSpPr>
        <p:spPr bwMode="auto">
          <a:xfrm>
            <a:off x="2424113" y="1628776"/>
            <a:ext cx="74168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s-PE" altLang="es-PE" sz="2800" dirty="0"/>
              <a:t>La </a:t>
            </a:r>
            <a:r>
              <a:rPr lang="es-PE" altLang="es-PE" sz="2800" b="1" dirty="0"/>
              <a:t>prisión provisional</a:t>
            </a:r>
            <a:r>
              <a:rPr lang="es-PE" altLang="es-PE" sz="2800" dirty="0"/>
              <a:t> o </a:t>
            </a:r>
            <a:r>
              <a:rPr lang="es-PE" altLang="es-PE" sz="2800" b="1" dirty="0"/>
              <a:t>prisión preventiva</a:t>
            </a:r>
            <a:r>
              <a:rPr lang="es-PE" altLang="es-PE" sz="2800" dirty="0"/>
              <a:t> es una medida cautelar de carácter personal que afecta el derecho de libertad personal durante un lapso más o menos prolongado, la cual sólo procederá cuando las demás medidas cautelares fueren insuficientes para asegurar los objetivos del procedimiento penal.</a:t>
            </a:r>
          </a:p>
        </p:txBody>
      </p:sp>
      <p:sp>
        <p:nvSpPr>
          <p:cNvPr id="23556" name="CuadroTexto 5"/>
          <p:cNvSpPr txBox="1">
            <a:spLocks noChangeArrowheads="1"/>
          </p:cNvSpPr>
          <p:nvPr/>
        </p:nvSpPr>
        <p:spPr bwMode="auto">
          <a:xfrm rot="10800000" flipV="1">
            <a:off x="7624293" y="5174356"/>
            <a:ext cx="221662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s-PE" altLang="es-PE" dirty="0"/>
              <a:t>José María Ascenso: Señala que la PV es una </a:t>
            </a:r>
            <a:r>
              <a:rPr lang="es-PE" altLang="es-PE" i="1" dirty="0"/>
              <a:t>Pena Anticipada  </a:t>
            </a:r>
          </a:p>
        </p:txBody>
      </p:sp>
    </p:spTree>
    <p:extLst>
      <p:ext uri="{BB962C8B-B14F-4D97-AF65-F5344CB8AC3E}">
        <p14:creationId xmlns:p14="http://schemas.microsoft.com/office/powerpoint/2010/main" val="6440570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2276" y="-296214"/>
            <a:ext cx="9265614" cy="2859110"/>
          </a:xfrm>
        </p:spPr>
        <p:txBody>
          <a:bodyPr rtlCol="0">
            <a:normAutofit/>
          </a:bodyPr>
          <a:lstStyle/>
          <a:p>
            <a:pPr>
              <a:defRPr/>
            </a:pPr>
            <a:br>
              <a:rPr lang="es-PE" b="1" dirty="0">
                <a:solidFill>
                  <a:srgbClr val="0070C0"/>
                </a:solidFill>
                <a:latin typeface="Arial Black" panose="020B0A04020102020204" pitchFamily="34" charset="0"/>
              </a:rPr>
            </a:br>
            <a:br>
              <a:rPr lang="es-PE" b="1" dirty="0">
                <a:solidFill>
                  <a:srgbClr val="0070C0"/>
                </a:solidFill>
                <a:latin typeface="Arial Black" panose="020B0A04020102020204" pitchFamily="34" charset="0"/>
              </a:rPr>
            </a:br>
            <a:r>
              <a:rPr lang="es-PE" b="1" dirty="0">
                <a:solidFill>
                  <a:schemeClr val="accent4">
                    <a:lumMod val="75000"/>
                  </a:schemeClr>
                </a:solidFill>
                <a:latin typeface="Arial Black" panose="020B0A04020102020204" pitchFamily="34" charset="0"/>
              </a:rPr>
              <a:t>LOS PRESUPUESTOS MATERIALES DE LA PRISIÓN PREVENTIVA </a:t>
            </a:r>
            <a:br>
              <a:rPr lang="es-PE" b="1" dirty="0">
                <a:solidFill>
                  <a:schemeClr val="accent4">
                    <a:lumMod val="75000"/>
                  </a:schemeClr>
                </a:solidFill>
                <a:latin typeface="Arial Black" panose="020B0A04020102020204" pitchFamily="34" charset="0"/>
              </a:rPr>
            </a:br>
            <a:r>
              <a:rPr lang="es-PE" b="1" dirty="0">
                <a:solidFill>
                  <a:schemeClr val="accent4">
                    <a:lumMod val="75000"/>
                  </a:schemeClr>
                </a:solidFill>
                <a:latin typeface="Arial Black" panose="020B0A04020102020204" pitchFamily="34" charset="0"/>
              </a:rPr>
              <a:t>(Art. 268 CPP)</a:t>
            </a:r>
          </a:p>
        </p:txBody>
      </p:sp>
      <p:sp>
        <p:nvSpPr>
          <p:cNvPr id="24579" name="Rectángulo 3"/>
          <p:cNvSpPr>
            <a:spLocks noChangeArrowheads="1"/>
          </p:cNvSpPr>
          <p:nvPr/>
        </p:nvSpPr>
        <p:spPr bwMode="auto">
          <a:xfrm>
            <a:off x="1622738" y="2678806"/>
            <a:ext cx="9504607" cy="2339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endParaRPr lang="es-PE" altLang="es-PE" dirty="0"/>
          </a:p>
          <a:p>
            <a:pPr algn="just"/>
            <a:r>
              <a:rPr lang="es-PE" altLang="es-PE" sz="3200" dirty="0"/>
              <a:t>El Juez, podrá dictar mandato de prisión preventiva, si atendiendo a los primeros recaudos sea posible determinar la concurrencia de los siguientes presupuestos:</a:t>
            </a:r>
          </a:p>
        </p:txBody>
      </p:sp>
    </p:spTree>
    <p:extLst>
      <p:ext uri="{BB962C8B-B14F-4D97-AF65-F5344CB8AC3E}">
        <p14:creationId xmlns:p14="http://schemas.microsoft.com/office/powerpoint/2010/main" val="2986698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echa derecha 3"/>
          <p:cNvSpPr/>
          <p:nvPr/>
        </p:nvSpPr>
        <p:spPr>
          <a:xfrm>
            <a:off x="5063009" y="1171977"/>
            <a:ext cx="768925" cy="4883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 name="CuadroTexto 4"/>
          <p:cNvSpPr txBox="1"/>
          <p:nvPr/>
        </p:nvSpPr>
        <p:spPr>
          <a:xfrm>
            <a:off x="1313645" y="1171977"/>
            <a:ext cx="2897746" cy="646331"/>
          </a:xfrm>
          <a:prstGeom prst="rect">
            <a:avLst/>
          </a:prstGeom>
          <a:noFill/>
        </p:spPr>
        <p:txBody>
          <a:bodyPr wrap="square" rtlCol="0">
            <a:spAutoFit/>
          </a:bodyPr>
          <a:lstStyle/>
          <a:p>
            <a:r>
              <a:rPr lang="es-PE" dirty="0"/>
              <a:t>Finalidad de las Medidas Cautelares </a:t>
            </a:r>
          </a:p>
        </p:txBody>
      </p:sp>
      <p:sp>
        <p:nvSpPr>
          <p:cNvPr id="6" name="Doble onda 5"/>
          <p:cNvSpPr/>
          <p:nvPr/>
        </p:nvSpPr>
        <p:spPr>
          <a:xfrm>
            <a:off x="6868099" y="772973"/>
            <a:ext cx="4197927" cy="1444337"/>
          </a:xfrm>
          <a:prstGeom prst="doubleWav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PE" dirty="0"/>
              <a:t>Asegurar los fines del Proceso</a:t>
            </a:r>
          </a:p>
        </p:txBody>
      </p:sp>
      <p:sp>
        <p:nvSpPr>
          <p:cNvPr id="7" name="Flecha derecha 6"/>
          <p:cNvSpPr/>
          <p:nvPr/>
        </p:nvSpPr>
        <p:spPr>
          <a:xfrm rot="5400000">
            <a:off x="2100059" y="2103884"/>
            <a:ext cx="628651" cy="5143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 name="CuadroTexto 7"/>
          <p:cNvSpPr txBox="1"/>
          <p:nvPr/>
        </p:nvSpPr>
        <p:spPr>
          <a:xfrm>
            <a:off x="1738647" y="2903809"/>
            <a:ext cx="2009105" cy="369332"/>
          </a:xfrm>
          <a:prstGeom prst="rect">
            <a:avLst/>
          </a:prstGeom>
          <a:noFill/>
        </p:spPr>
        <p:txBody>
          <a:bodyPr wrap="square" rtlCol="0">
            <a:spAutoFit/>
          </a:bodyPr>
          <a:lstStyle/>
          <a:p>
            <a:r>
              <a:rPr lang="es-PE" dirty="0"/>
              <a:t>Materia Penal</a:t>
            </a:r>
          </a:p>
        </p:txBody>
      </p:sp>
      <p:sp>
        <p:nvSpPr>
          <p:cNvPr id="9" name="Elipse 8"/>
          <p:cNvSpPr/>
          <p:nvPr/>
        </p:nvSpPr>
        <p:spPr>
          <a:xfrm>
            <a:off x="1196710" y="3584519"/>
            <a:ext cx="2370737" cy="1548245"/>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PE" dirty="0"/>
              <a:t>'MEDIDAS DE COERCIÓN PROCESAL</a:t>
            </a:r>
          </a:p>
        </p:txBody>
      </p:sp>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26944" y="2457604"/>
            <a:ext cx="1001452" cy="1005923"/>
          </a:xfrm>
          <a:prstGeom prst="rect">
            <a:avLst/>
          </a:prstGeom>
        </p:spPr>
      </p:pic>
    </p:spTree>
    <p:extLst>
      <p:ext uri="{BB962C8B-B14F-4D97-AF65-F5344CB8AC3E}">
        <p14:creationId xmlns:p14="http://schemas.microsoft.com/office/powerpoint/2010/main" val="12198705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ángulo 3"/>
          <p:cNvSpPr>
            <a:spLocks noChangeArrowheads="1"/>
          </p:cNvSpPr>
          <p:nvPr/>
        </p:nvSpPr>
        <p:spPr bwMode="auto">
          <a:xfrm>
            <a:off x="1790163" y="373487"/>
            <a:ext cx="892505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s-PE" altLang="es-PE" sz="2400" b="1" dirty="0"/>
              <a:t>a) </a:t>
            </a:r>
            <a:r>
              <a:rPr lang="es-PE" altLang="es-PE" sz="2400" dirty="0"/>
              <a:t>Que existen fundados y graves elementos de convicción para estimar razonablemente la comisión de un delito que vincule al imputado como autor o partícipe del mismo </a:t>
            </a:r>
            <a:r>
              <a:rPr lang="es-PE" altLang="es-PE" sz="2400" b="1" dirty="0"/>
              <a:t>(</a:t>
            </a:r>
            <a:r>
              <a:rPr lang="es-PE" altLang="es-PE" sz="2400" b="1" dirty="0" err="1"/>
              <a:t>fumus</a:t>
            </a:r>
            <a:r>
              <a:rPr lang="es-PE" altLang="es-PE" sz="2400" b="1" dirty="0"/>
              <a:t> </a:t>
            </a:r>
            <a:r>
              <a:rPr lang="es-PE" altLang="es-PE" sz="2400" b="1" dirty="0" err="1"/>
              <a:t>delicti</a:t>
            </a:r>
            <a:r>
              <a:rPr lang="es-PE" altLang="es-PE" sz="2400" b="1" dirty="0"/>
              <a:t> </a:t>
            </a:r>
            <a:r>
              <a:rPr lang="es-PE" altLang="es-PE" sz="2400" b="1" dirty="0" err="1"/>
              <a:t>comissi</a:t>
            </a:r>
            <a:r>
              <a:rPr lang="es-PE" altLang="es-PE" sz="2400" b="1" dirty="0"/>
              <a:t>) </a:t>
            </a:r>
          </a:p>
        </p:txBody>
      </p:sp>
      <p:sp>
        <p:nvSpPr>
          <p:cNvPr id="25603" name="Rectángulo 5"/>
          <p:cNvSpPr>
            <a:spLocks noChangeArrowheads="1"/>
          </p:cNvSpPr>
          <p:nvPr/>
        </p:nvSpPr>
        <p:spPr bwMode="auto">
          <a:xfrm>
            <a:off x="1906073" y="2614411"/>
            <a:ext cx="880914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s-PE" altLang="es-PE" sz="2800" b="1" dirty="0"/>
              <a:t>b) </a:t>
            </a:r>
            <a:r>
              <a:rPr lang="es-PE" altLang="es-PE" sz="2800" dirty="0"/>
              <a:t>Que la sanción a imponerse sea superior a cuatro años de pena privativa de libertad.</a:t>
            </a:r>
          </a:p>
        </p:txBody>
      </p:sp>
      <p:sp>
        <p:nvSpPr>
          <p:cNvPr id="25604" name="Rectángulo 6"/>
          <p:cNvSpPr>
            <a:spLocks noChangeArrowheads="1"/>
          </p:cNvSpPr>
          <p:nvPr/>
        </p:nvSpPr>
        <p:spPr bwMode="auto">
          <a:xfrm>
            <a:off x="1906073" y="4340180"/>
            <a:ext cx="8963696"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s-PE" altLang="es-PE" sz="2400" b="1" dirty="0"/>
              <a:t>c) </a:t>
            </a:r>
            <a:r>
              <a:rPr lang="es-PE" altLang="es-PE" sz="2400" dirty="0"/>
              <a:t>Que el imputado, en razón a sus antecedentes y otras circunstancias del caso particular, permita colegir razonablemente que tratará de eludir la acción de la justicia (peligro de fuga) u obstaculizar la averiguación de la verdad (peligro de obstaculización).</a:t>
            </a:r>
          </a:p>
        </p:txBody>
      </p:sp>
    </p:spTree>
    <p:extLst>
      <p:ext uri="{BB962C8B-B14F-4D97-AF65-F5344CB8AC3E}">
        <p14:creationId xmlns:p14="http://schemas.microsoft.com/office/powerpoint/2010/main" val="3823292071"/>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49252" y="1571224"/>
            <a:ext cx="9311424" cy="867178"/>
          </a:xfrm>
        </p:spPr>
        <p:txBody>
          <a:bodyPr rtlCol="0">
            <a:normAutofit fontScale="90000"/>
          </a:bodyPr>
          <a:lstStyle/>
          <a:p>
            <a:pPr algn="ctr">
              <a:defRPr/>
            </a:pPr>
            <a:r>
              <a:rPr lang="es-PE" sz="4800" b="1" dirty="0">
                <a:solidFill>
                  <a:schemeClr val="accent4">
                    <a:lumMod val="75000"/>
                  </a:schemeClr>
                </a:solidFill>
                <a:latin typeface="Arial Black" panose="020B0A04020102020204" pitchFamily="34" charset="0"/>
              </a:rPr>
              <a:t>PELIGRO DE FUGA</a:t>
            </a:r>
            <a:br>
              <a:rPr lang="es-PE" sz="4800" b="1" dirty="0">
                <a:solidFill>
                  <a:schemeClr val="accent4">
                    <a:lumMod val="75000"/>
                  </a:schemeClr>
                </a:solidFill>
                <a:latin typeface="Arial Black" panose="020B0A04020102020204" pitchFamily="34" charset="0"/>
              </a:rPr>
            </a:br>
            <a:r>
              <a:rPr lang="es-PE" sz="4800" b="1" dirty="0">
                <a:solidFill>
                  <a:schemeClr val="accent4">
                    <a:lumMod val="75000"/>
                  </a:schemeClr>
                </a:solidFill>
                <a:latin typeface="Arial Black" panose="020B0A04020102020204" pitchFamily="34" charset="0"/>
              </a:rPr>
              <a:t>(Art. 269 CPP)</a:t>
            </a:r>
          </a:p>
        </p:txBody>
      </p:sp>
      <p:pic>
        <p:nvPicPr>
          <p:cNvPr id="26627" name="Imagen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59944" y="3090929"/>
            <a:ext cx="2599128" cy="1461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29086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ángulo 3"/>
          <p:cNvSpPr>
            <a:spLocks noChangeArrowheads="1"/>
          </p:cNvSpPr>
          <p:nvPr/>
        </p:nvSpPr>
        <p:spPr bwMode="auto">
          <a:xfrm>
            <a:off x="13236575" y="836613"/>
            <a:ext cx="142240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s-PE" altLang="es-PE"/>
          </a:p>
          <a:p>
            <a:endParaRPr lang="es-PE" altLang="es-PE"/>
          </a:p>
          <a:p>
            <a:endParaRPr lang="es-PE" altLang="es-PE"/>
          </a:p>
          <a:p>
            <a:endParaRPr lang="es-PE" altLang="es-PE"/>
          </a:p>
          <a:p>
            <a:endParaRPr lang="es-PE" altLang="es-PE"/>
          </a:p>
          <a:p>
            <a:endParaRPr lang="es-PE" altLang="es-PE"/>
          </a:p>
          <a:p>
            <a:endParaRPr lang="es-PE" altLang="es-PE"/>
          </a:p>
          <a:p>
            <a:endParaRPr lang="es-PE" altLang="es-PE"/>
          </a:p>
          <a:p>
            <a:endParaRPr lang="es-PE" altLang="es-PE"/>
          </a:p>
          <a:p>
            <a:endParaRPr lang="es-PE" altLang="es-PE"/>
          </a:p>
        </p:txBody>
      </p:sp>
      <p:sp>
        <p:nvSpPr>
          <p:cNvPr id="5" name="Elipse 4"/>
          <p:cNvSpPr/>
          <p:nvPr/>
        </p:nvSpPr>
        <p:spPr>
          <a:xfrm>
            <a:off x="1338401" y="2335282"/>
            <a:ext cx="2160587" cy="1657350"/>
          </a:xfrm>
          <a:prstGeom prst="ellipse">
            <a:avLst/>
          </a:prstGeom>
        </p:spPr>
        <p:style>
          <a:lnRef idx="1">
            <a:schemeClr val="accent4"/>
          </a:lnRef>
          <a:fillRef idx="3">
            <a:schemeClr val="accent4"/>
          </a:fillRef>
          <a:effectRef idx="2">
            <a:schemeClr val="accent4"/>
          </a:effectRef>
          <a:fontRef idx="minor">
            <a:schemeClr val="lt1"/>
          </a:fontRef>
        </p:style>
        <p:txBody>
          <a:bodyPr anchor="ctr"/>
          <a:lstStyle/>
          <a:p>
            <a:pPr algn="ctr">
              <a:defRPr/>
            </a:pPr>
            <a:r>
              <a:rPr lang="es-PE" dirty="0"/>
              <a:t>JUEZ DE INV. PREPARATORIA </a:t>
            </a:r>
          </a:p>
        </p:txBody>
      </p:sp>
      <p:sp>
        <p:nvSpPr>
          <p:cNvPr id="6" name="Abrir llave 5"/>
          <p:cNvSpPr/>
          <p:nvPr/>
        </p:nvSpPr>
        <p:spPr>
          <a:xfrm>
            <a:off x="3742358" y="1311965"/>
            <a:ext cx="1094685" cy="3445565"/>
          </a:xfrm>
          <a:prstGeom prst="leftBrace">
            <a:avLst/>
          </a:prstGeom>
        </p:spPr>
        <p:style>
          <a:lnRef idx="3">
            <a:schemeClr val="accent3"/>
          </a:lnRef>
          <a:fillRef idx="0">
            <a:schemeClr val="accent3"/>
          </a:fillRef>
          <a:effectRef idx="2">
            <a:schemeClr val="accent3"/>
          </a:effectRef>
          <a:fontRef idx="minor">
            <a:schemeClr val="tx1"/>
          </a:fontRef>
        </p:style>
        <p:txBody>
          <a:bodyPr anchor="ctr"/>
          <a:lstStyle/>
          <a:p>
            <a:pPr algn="ctr">
              <a:defRPr/>
            </a:pPr>
            <a:endParaRPr lang="es-PE"/>
          </a:p>
        </p:txBody>
      </p:sp>
      <p:sp>
        <p:nvSpPr>
          <p:cNvPr id="27653" name="Rectángulo 7"/>
          <p:cNvSpPr>
            <a:spLocks noChangeArrowheads="1"/>
          </p:cNvSpPr>
          <p:nvPr/>
        </p:nvSpPr>
        <p:spPr bwMode="auto">
          <a:xfrm>
            <a:off x="4545495" y="1550504"/>
            <a:ext cx="5798655"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s-PE" altLang="es-PE" sz="2800" dirty="0"/>
              <a:t>El arraigo en el país del imputado, determinado por el domicilio, residencia habitual, asiento de la familia y de sus negocios o trabajo y las facilidades para abandonar definitivamente el país o permanecer oculto;</a:t>
            </a:r>
          </a:p>
        </p:txBody>
      </p:sp>
    </p:spTree>
    <p:extLst>
      <p:ext uri="{BB962C8B-B14F-4D97-AF65-F5344CB8AC3E}">
        <p14:creationId xmlns:p14="http://schemas.microsoft.com/office/powerpoint/2010/main" val="8940383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ipse 3"/>
          <p:cNvSpPr/>
          <p:nvPr/>
        </p:nvSpPr>
        <p:spPr>
          <a:xfrm>
            <a:off x="1338471" y="2814222"/>
            <a:ext cx="2339975" cy="1514476"/>
          </a:xfrm>
          <a:prstGeom prst="ellipse">
            <a:avLst/>
          </a:prstGeom>
        </p:spPr>
        <p:style>
          <a:lnRef idx="1">
            <a:schemeClr val="accent4"/>
          </a:lnRef>
          <a:fillRef idx="3">
            <a:schemeClr val="accent4"/>
          </a:fillRef>
          <a:effectRef idx="2">
            <a:schemeClr val="accent4"/>
          </a:effectRef>
          <a:fontRef idx="minor">
            <a:schemeClr val="lt1"/>
          </a:fontRef>
        </p:style>
        <p:txBody>
          <a:bodyPr anchor="ctr"/>
          <a:lstStyle/>
          <a:p>
            <a:pPr algn="ctr">
              <a:defRPr/>
            </a:pPr>
            <a:r>
              <a:rPr lang="es-PE" dirty="0"/>
              <a:t>JUEZ DE INV. PREPARATORIA </a:t>
            </a:r>
          </a:p>
        </p:txBody>
      </p:sp>
      <p:sp>
        <p:nvSpPr>
          <p:cNvPr id="5" name="Abrir llave 4"/>
          <p:cNvSpPr/>
          <p:nvPr/>
        </p:nvSpPr>
        <p:spPr>
          <a:xfrm>
            <a:off x="3863753" y="1205949"/>
            <a:ext cx="893778" cy="4903302"/>
          </a:xfrm>
          <a:prstGeom prst="leftBrace">
            <a:avLst/>
          </a:prstGeom>
        </p:spPr>
        <p:style>
          <a:lnRef idx="3">
            <a:schemeClr val="accent5"/>
          </a:lnRef>
          <a:fillRef idx="0">
            <a:schemeClr val="accent5"/>
          </a:fillRef>
          <a:effectRef idx="2">
            <a:schemeClr val="accent5"/>
          </a:effectRef>
          <a:fontRef idx="minor">
            <a:schemeClr val="tx1"/>
          </a:fontRef>
        </p:style>
        <p:txBody>
          <a:bodyPr anchor="ctr"/>
          <a:lstStyle/>
          <a:p>
            <a:pPr algn="ctr">
              <a:defRPr/>
            </a:pPr>
            <a:endParaRPr lang="es-PE"/>
          </a:p>
        </p:txBody>
      </p:sp>
      <p:sp>
        <p:nvSpPr>
          <p:cNvPr id="28676" name="Rectángulo 5"/>
          <p:cNvSpPr>
            <a:spLocks noChangeArrowheads="1"/>
          </p:cNvSpPr>
          <p:nvPr/>
        </p:nvSpPr>
        <p:spPr bwMode="auto">
          <a:xfrm>
            <a:off x="4611757" y="1523999"/>
            <a:ext cx="6679095" cy="4312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s-PE" altLang="es-PE" sz="2400" dirty="0"/>
              <a:t>La gravedad de la pena que se espera como resultado del procedimiento.</a:t>
            </a:r>
          </a:p>
          <a:p>
            <a:pPr algn="just"/>
            <a:endParaRPr lang="es-PE" altLang="es-PE" sz="2400" dirty="0"/>
          </a:p>
          <a:p>
            <a:pPr algn="just"/>
            <a:r>
              <a:rPr lang="es-PE" altLang="es-PE" sz="2400" dirty="0"/>
              <a:t>La importancia del daño resarcible y la actitud que el imputado adopta, voluntariamente, frente a él.</a:t>
            </a:r>
          </a:p>
          <a:p>
            <a:pPr algn="just"/>
            <a:endParaRPr lang="es-PE" altLang="es-PE" sz="2400" dirty="0"/>
          </a:p>
          <a:p>
            <a:pPr algn="just"/>
            <a:r>
              <a:rPr lang="es-PE" altLang="es-PE" sz="2400" dirty="0"/>
              <a:t> El comportamiento del imputado durante el procedimiento o en otro procedimiento anterior, en la medida que indique su voluntad de someterse a la persecución penal.</a:t>
            </a:r>
          </a:p>
        </p:txBody>
      </p:sp>
    </p:spTree>
    <p:extLst>
      <p:ext uri="{BB962C8B-B14F-4D97-AF65-F5344CB8AC3E}">
        <p14:creationId xmlns:p14="http://schemas.microsoft.com/office/powerpoint/2010/main" val="18409259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472744" y="1777284"/>
            <a:ext cx="7799720" cy="3416320"/>
          </a:xfrm>
          <a:prstGeom prst="rect">
            <a:avLst/>
          </a:prstGeom>
          <a:noFill/>
        </p:spPr>
        <p:txBody>
          <a:bodyPr wrap="square">
            <a:spAutoFit/>
          </a:bodyPr>
          <a:lstStyle/>
          <a:p>
            <a:pPr algn="ctr">
              <a:defRPr/>
            </a:pPr>
            <a:r>
              <a:rPr lang="es-ES" sz="5400" b="1" dirty="0">
                <a:ln w="12700">
                  <a:solidFill>
                    <a:schemeClr val="accent1"/>
                  </a:solidFill>
                  <a:prstDash val="solid"/>
                </a:ln>
                <a:solidFill>
                  <a:schemeClr val="accent4">
                    <a:lumMod val="75000"/>
                  </a:schemeClr>
                </a:solidFill>
                <a:effectLst>
                  <a:outerShdw dist="38100" dir="2640000" algn="bl" rotWithShape="0">
                    <a:schemeClr val="accent1"/>
                  </a:outerShdw>
                </a:effectLst>
              </a:rPr>
              <a:t>PELIGRO DE OBSTACULIZACIÓN PROCESAL.</a:t>
            </a:r>
          </a:p>
          <a:p>
            <a:pPr algn="ctr">
              <a:defRPr/>
            </a:pPr>
            <a:r>
              <a:rPr lang="es-ES" sz="5400" b="1" dirty="0">
                <a:ln w="12700">
                  <a:solidFill>
                    <a:schemeClr val="accent1"/>
                  </a:solidFill>
                  <a:prstDash val="solid"/>
                </a:ln>
                <a:solidFill>
                  <a:schemeClr val="accent4">
                    <a:lumMod val="75000"/>
                  </a:schemeClr>
                </a:solidFill>
                <a:effectLst>
                  <a:outerShdw dist="38100" dir="2640000" algn="bl" rotWithShape="0">
                    <a:schemeClr val="accent1"/>
                  </a:outerShdw>
                </a:effectLst>
              </a:rPr>
              <a:t>(Art. 270 NCPP)</a:t>
            </a:r>
            <a:endParaRPr lang="es-ES" sz="5400" b="1" dirty="0">
              <a:ln w="12700">
                <a:solidFill>
                  <a:schemeClr val="accent1"/>
                </a:solidFill>
                <a:prstDash val="solid"/>
              </a:ln>
              <a:solidFill>
                <a:schemeClr val="accent4">
                  <a:lumMod val="75000"/>
                </a:schemeClr>
              </a:solidFill>
            </a:endParaRPr>
          </a:p>
        </p:txBody>
      </p:sp>
    </p:spTree>
    <p:extLst>
      <p:ext uri="{BB962C8B-B14F-4D97-AF65-F5344CB8AC3E}">
        <p14:creationId xmlns:p14="http://schemas.microsoft.com/office/powerpoint/2010/main" val="28027661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ipse 3"/>
          <p:cNvSpPr/>
          <p:nvPr/>
        </p:nvSpPr>
        <p:spPr>
          <a:xfrm>
            <a:off x="1055291" y="2042846"/>
            <a:ext cx="2304256" cy="1548172"/>
          </a:xfrm>
          <a:prstGeom prst="ellipse">
            <a:avLst/>
          </a:prstGeom>
        </p:spPr>
        <p:style>
          <a:lnRef idx="1">
            <a:schemeClr val="accent4"/>
          </a:lnRef>
          <a:fillRef idx="3">
            <a:schemeClr val="accent4"/>
          </a:fillRef>
          <a:effectRef idx="2">
            <a:schemeClr val="accent4"/>
          </a:effectRef>
          <a:fontRef idx="minor">
            <a:schemeClr val="lt1"/>
          </a:fontRef>
        </p:style>
        <p:txBody>
          <a:bodyPr anchor="ctr"/>
          <a:lstStyle/>
          <a:p>
            <a:pPr algn="ctr">
              <a:defRPr/>
            </a:pPr>
            <a:r>
              <a:rPr lang="es-PE" sz="1600" dirty="0"/>
              <a:t>JUEZ DE INV. PREPARATORIA </a:t>
            </a:r>
          </a:p>
        </p:txBody>
      </p:sp>
      <p:sp>
        <p:nvSpPr>
          <p:cNvPr id="5" name="Abrir llave 4"/>
          <p:cNvSpPr/>
          <p:nvPr/>
        </p:nvSpPr>
        <p:spPr>
          <a:xfrm>
            <a:off x="3791744" y="1052736"/>
            <a:ext cx="1080120" cy="3528392"/>
          </a:xfrm>
          <a:prstGeom prst="leftBrace">
            <a:avLst/>
          </a:prstGeom>
        </p:spPr>
        <p:style>
          <a:lnRef idx="3">
            <a:schemeClr val="dk1"/>
          </a:lnRef>
          <a:fillRef idx="0">
            <a:schemeClr val="dk1"/>
          </a:fillRef>
          <a:effectRef idx="2">
            <a:schemeClr val="dk1"/>
          </a:effectRef>
          <a:fontRef idx="minor">
            <a:schemeClr val="tx1"/>
          </a:fontRef>
        </p:style>
        <p:txBody>
          <a:bodyPr anchor="ctr"/>
          <a:lstStyle/>
          <a:p>
            <a:pPr algn="ctr">
              <a:defRPr/>
            </a:pPr>
            <a:endParaRPr lang="es-PE"/>
          </a:p>
        </p:txBody>
      </p:sp>
      <p:sp>
        <p:nvSpPr>
          <p:cNvPr id="30724" name="Rectángulo 5"/>
          <p:cNvSpPr>
            <a:spLocks noChangeArrowheads="1"/>
          </p:cNvSpPr>
          <p:nvPr/>
        </p:nvSpPr>
        <p:spPr bwMode="auto">
          <a:xfrm>
            <a:off x="4656138" y="1268413"/>
            <a:ext cx="5243512"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buFont typeface="Wingdings" panose="05000000000000000000" pitchFamily="2" charset="2"/>
              <a:buChar char="Ø"/>
            </a:pPr>
            <a:r>
              <a:rPr lang="es-PE" altLang="es-PE" sz="2000"/>
              <a:t>Destruirá, modificará, ocultará, suprimirá o falsificará elementos de prueba.</a:t>
            </a:r>
          </a:p>
          <a:p>
            <a:pPr algn="just">
              <a:buFont typeface="Wingdings" panose="05000000000000000000" pitchFamily="2" charset="2"/>
              <a:buChar char="Ø"/>
            </a:pPr>
            <a:endParaRPr lang="es-PE" altLang="es-PE" sz="2000"/>
          </a:p>
          <a:p>
            <a:pPr algn="just">
              <a:buFont typeface="Wingdings" panose="05000000000000000000" pitchFamily="2" charset="2"/>
              <a:buChar char="Ø"/>
            </a:pPr>
            <a:r>
              <a:rPr lang="es-PE" altLang="es-PE" sz="2000"/>
              <a:t>Influirá para que coimputados, testigos o peritos informen falsamente o se comporten de manera desleal o reticente. </a:t>
            </a:r>
          </a:p>
          <a:p>
            <a:pPr algn="just">
              <a:buFont typeface="Wingdings" panose="05000000000000000000" pitchFamily="2" charset="2"/>
              <a:buChar char="Ø"/>
            </a:pPr>
            <a:endParaRPr lang="es-PE" altLang="es-PE" sz="2000"/>
          </a:p>
          <a:p>
            <a:pPr algn="just">
              <a:buFont typeface="Wingdings" panose="05000000000000000000" pitchFamily="2" charset="2"/>
              <a:buChar char="Ø"/>
            </a:pPr>
            <a:r>
              <a:rPr lang="es-PE" altLang="es-PE" sz="2000"/>
              <a:t> Inducirá a otros a realizar tales comportamientos</a:t>
            </a:r>
          </a:p>
        </p:txBody>
      </p:sp>
    </p:spTree>
    <p:extLst>
      <p:ext uri="{BB962C8B-B14F-4D97-AF65-F5344CB8AC3E}">
        <p14:creationId xmlns:p14="http://schemas.microsoft.com/office/powerpoint/2010/main" val="2635825596"/>
      </p:ext>
    </p:extLst>
  </p:cSld>
  <p:clrMapOvr>
    <a:masterClrMapping/>
  </p:clrMapOvr>
  <p:transition spd="slow">
    <p:randomBar dir="ver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910625" y="-1455312"/>
            <a:ext cx="6980350" cy="6130343"/>
          </a:xfrm>
        </p:spPr>
        <p:txBody>
          <a:bodyPr rtlCol="0">
            <a:normAutofit/>
          </a:bodyPr>
          <a:lstStyle/>
          <a:p>
            <a:pPr algn="ctr">
              <a:defRPr/>
            </a:pPr>
            <a:br>
              <a:rPr lang="es-PE" dirty="0">
                <a:solidFill>
                  <a:schemeClr val="accent1">
                    <a:lumMod val="50000"/>
                  </a:schemeClr>
                </a:solidFill>
                <a:latin typeface="Arial Black" panose="020B0A04020102020204" pitchFamily="34" charset="0"/>
              </a:rPr>
            </a:br>
            <a:br>
              <a:rPr lang="es-PE" dirty="0">
                <a:solidFill>
                  <a:schemeClr val="accent1">
                    <a:lumMod val="50000"/>
                  </a:schemeClr>
                </a:solidFill>
                <a:latin typeface="Arial Black" panose="020B0A04020102020204" pitchFamily="34" charset="0"/>
              </a:rPr>
            </a:br>
            <a:br>
              <a:rPr lang="es-PE" dirty="0">
                <a:solidFill>
                  <a:schemeClr val="accent1">
                    <a:lumMod val="50000"/>
                  </a:schemeClr>
                </a:solidFill>
                <a:latin typeface="Arial Black" panose="020B0A04020102020204" pitchFamily="34" charset="0"/>
              </a:rPr>
            </a:br>
            <a:br>
              <a:rPr lang="es-PE" dirty="0">
                <a:solidFill>
                  <a:schemeClr val="accent1">
                    <a:lumMod val="50000"/>
                  </a:schemeClr>
                </a:solidFill>
                <a:latin typeface="Arial Black" panose="020B0A04020102020204" pitchFamily="34" charset="0"/>
              </a:rPr>
            </a:br>
            <a:br>
              <a:rPr lang="es-PE" dirty="0">
                <a:solidFill>
                  <a:schemeClr val="accent1">
                    <a:lumMod val="50000"/>
                  </a:schemeClr>
                </a:solidFill>
                <a:latin typeface="Arial Black" panose="020B0A04020102020204" pitchFamily="34" charset="0"/>
              </a:rPr>
            </a:br>
            <a:br>
              <a:rPr lang="es-PE" dirty="0">
                <a:solidFill>
                  <a:schemeClr val="accent1">
                    <a:lumMod val="50000"/>
                  </a:schemeClr>
                </a:solidFill>
                <a:latin typeface="Arial Black" panose="020B0A04020102020204" pitchFamily="34" charset="0"/>
              </a:rPr>
            </a:br>
            <a:br>
              <a:rPr lang="es-PE" dirty="0">
                <a:solidFill>
                  <a:schemeClr val="accent1">
                    <a:lumMod val="50000"/>
                  </a:schemeClr>
                </a:solidFill>
                <a:latin typeface="Arial Black" panose="020B0A04020102020204" pitchFamily="34" charset="0"/>
              </a:rPr>
            </a:br>
            <a:r>
              <a:rPr lang="es-PE" dirty="0">
                <a:solidFill>
                  <a:schemeClr val="accent4">
                    <a:lumMod val="75000"/>
                  </a:schemeClr>
                </a:solidFill>
                <a:latin typeface="Arial Black" panose="020B0A04020102020204" pitchFamily="34" charset="0"/>
              </a:rPr>
              <a:t>MOTIVACIÓN DE LAS RESOLUCIONES DE PRISIÓN PREVENTIVA </a:t>
            </a:r>
          </a:p>
        </p:txBody>
      </p:sp>
    </p:spTree>
    <p:extLst>
      <p:ext uri="{BB962C8B-B14F-4D97-AF65-F5344CB8AC3E}">
        <p14:creationId xmlns:p14="http://schemas.microsoft.com/office/powerpoint/2010/main" val="15518919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ipse 3"/>
          <p:cNvSpPr/>
          <p:nvPr/>
        </p:nvSpPr>
        <p:spPr>
          <a:xfrm>
            <a:off x="1210614" y="2714185"/>
            <a:ext cx="2522001" cy="1584176"/>
          </a:xfrm>
          <a:prstGeom prst="ellipse">
            <a:avLst/>
          </a:prstGeom>
        </p:spPr>
        <p:style>
          <a:lnRef idx="1">
            <a:schemeClr val="accent4"/>
          </a:lnRef>
          <a:fillRef idx="3">
            <a:schemeClr val="accent4"/>
          </a:fillRef>
          <a:effectRef idx="2">
            <a:schemeClr val="accent4"/>
          </a:effectRef>
          <a:fontRef idx="minor">
            <a:schemeClr val="lt1"/>
          </a:fontRef>
        </p:style>
        <p:txBody>
          <a:bodyPr anchor="ctr"/>
          <a:lstStyle/>
          <a:p>
            <a:pPr algn="ctr">
              <a:defRPr/>
            </a:pPr>
            <a:r>
              <a:rPr lang="es-PE" dirty="0"/>
              <a:t>RESOLUCION DE PRISION PREVENTIVA </a:t>
            </a:r>
          </a:p>
        </p:txBody>
      </p:sp>
      <p:sp>
        <p:nvSpPr>
          <p:cNvPr id="5" name="Abrir llave 4"/>
          <p:cNvSpPr/>
          <p:nvPr/>
        </p:nvSpPr>
        <p:spPr>
          <a:xfrm>
            <a:off x="3899458" y="1481070"/>
            <a:ext cx="478778" cy="3970318"/>
          </a:xfrm>
          <a:prstGeom prst="leftBrace">
            <a:avLst/>
          </a:prstGeom>
        </p:spPr>
        <p:style>
          <a:lnRef idx="3">
            <a:schemeClr val="accent4"/>
          </a:lnRef>
          <a:fillRef idx="0">
            <a:schemeClr val="accent4"/>
          </a:fillRef>
          <a:effectRef idx="2">
            <a:schemeClr val="accent4"/>
          </a:effectRef>
          <a:fontRef idx="minor">
            <a:schemeClr val="tx1"/>
          </a:fontRef>
        </p:style>
        <p:txBody>
          <a:bodyPr anchor="ctr"/>
          <a:lstStyle/>
          <a:p>
            <a:pPr algn="ctr">
              <a:defRPr/>
            </a:pPr>
            <a:endParaRPr lang="es-PE"/>
          </a:p>
        </p:txBody>
      </p:sp>
      <p:sp>
        <p:nvSpPr>
          <p:cNvPr id="32772" name="Rectángulo 5"/>
          <p:cNvSpPr>
            <a:spLocks noChangeArrowheads="1"/>
          </p:cNvSpPr>
          <p:nvPr/>
        </p:nvSpPr>
        <p:spPr bwMode="auto">
          <a:xfrm>
            <a:off x="4378236" y="1481070"/>
            <a:ext cx="6079409"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s-PE" altLang="es-PE" sz="2800" dirty="0"/>
              <a:t>La resolución que se pronuncie favorablemente respecto de la prisión preventiva debe ser especialmente motivada, el juez tiene el deber de ser más exhaustivo respecto de cada uno de los presupuestos materiales y elementos probatorios en que sustento su convicción.  </a:t>
            </a:r>
          </a:p>
        </p:txBody>
      </p:sp>
    </p:spTree>
    <p:extLst>
      <p:ext uri="{BB962C8B-B14F-4D97-AF65-F5344CB8AC3E}">
        <p14:creationId xmlns:p14="http://schemas.microsoft.com/office/powerpoint/2010/main" val="29769433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ipse 3"/>
          <p:cNvSpPr/>
          <p:nvPr/>
        </p:nvSpPr>
        <p:spPr>
          <a:xfrm>
            <a:off x="1159099" y="2888940"/>
            <a:ext cx="2550107" cy="1512168"/>
          </a:xfrm>
          <a:prstGeom prst="ellipse">
            <a:avLst/>
          </a:prstGeom>
        </p:spPr>
        <p:style>
          <a:lnRef idx="1">
            <a:schemeClr val="accent4"/>
          </a:lnRef>
          <a:fillRef idx="3">
            <a:schemeClr val="accent4"/>
          </a:fillRef>
          <a:effectRef idx="2">
            <a:schemeClr val="accent4"/>
          </a:effectRef>
          <a:fontRef idx="minor">
            <a:schemeClr val="lt1"/>
          </a:fontRef>
        </p:style>
        <p:txBody>
          <a:bodyPr anchor="ctr"/>
          <a:lstStyle/>
          <a:p>
            <a:pPr algn="ctr">
              <a:defRPr/>
            </a:pPr>
            <a:r>
              <a:rPr lang="es-PE" dirty="0"/>
              <a:t>RESOLUCION DE PRISION PREVENTIVA </a:t>
            </a:r>
          </a:p>
        </p:txBody>
      </p:sp>
      <p:sp>
        <p:nvSpPr>
          <p:cNvPr id="5" name="Abrir llave 4"/>
          <p:cNvSpPr/>
          <p:nvPr/>
        </p:nvSpPr>
        <p:spPr>
          <a:xfrm>
            <a:off x="3863752" y="2348880"/>
            <a:ext cx="648072" cy="2592288"/>
          </a:xfrm>
          <a:prstGeom prst="leftBrace">
            <a:avLst/>
          </a:prstGeom>
        </p:spPr>
        <p:style>
          <a:lnRef idx="3">
            <a:schemeClr val="dk1"/>
          </a:lnRef>
          <a:fillRef idx="0">
            <a:schemeClr val="dk1"/>
          </a:fillRef>
          <a:effectRef idx="2">
            <a:schemeClr val="dk1"/>
          </a:effectRef>
          <a:fontRef idx="minor">
            <a:schemeClr val="tx1"/>
          </a:fontRef>
        </p:style>
        <p:txBody>
          <a:bodyPr anchor="ctr"/>
          <a:lstStyle/>
          <a:p>
            <a:pPr algn="ctr">
              <a:defRPr/>
            </a:pPr>
            <a:endParaRPr lang="es-PE"/>
          </a:p>
        </p:txBody>
      </p:sp>
      <p:sp>
        <p:nvSpPr>
          <p:cNvPr id="33796" name="Rectángulo 5"/>
          <p:cNvSpPr>
            <a:spLocks noChangeArrowheads="1"/>
          </p:cNvSpPr>
          <p:nvPr/>
        </p:nvSpPr>
        <p:spPr bwMode="auto">
          <a:xfrm>
            <a:off x="4511675" y="2492376"/>
            <a:ext cx="576103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s-PE" altLang="es-PE"/>
              <a:t>Ésta exigencia ha sido incorporada de modo expreso en el artículo 286.2° del CPP modificado por Ley N° 30076 de fecha 19 de agosto de 2013, que establece como obligación el deber del juez de motivar los fundamentos de hecho y de derecho que sustenten su decisión para los casos en que no concurran los presupuestos de la prisión preventiva, situación que también se extiende para los casos </a:t>
            </a:r>
          </a:p>
        </p:txBody>
      </p:sp>
    </p:spTree>
    <p:extLst>
      <p:ext uri="{BB962C8B-B14F-4D97-AF65-F5344CB8AC3E}">
        <p14:creationId xmlns:p14="http://schemas.microsoft.com/office/powerpoint/2010/main" val="28037094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073499" y="2009104"/>
            <a:ext cx="8165629" cy="2308324"/>
          </a:xfrm>
          <a:prstGeom prst="rect">
            <a:avLst/>
          </a:prstGeom>
          <a:noFill/>
        </p:spPr>
        <p:txBody>
          <a:bodyPr wrap="square">
            <a:spAutoFit/>
          </a:bodyPr>
          <a:lstStyle/>
          <a:p>
            <a:pPr algn="ctr">
              <a:defRPr/>
            </a:pPr>
            <a:r>
              <a:rPr lang="es-ES" sz="4800" b="1" dirty="0">
                <a:ln w="12700">
                  <a:solidFill>
                    <a:schemeClr val="accent1"/>
                  </a:solidFill>
                  <a:prstDash val="solid"/>
                </a:ln>
                <a:solidFill>
                  <a:schemeClr val="accent4">
                    <a:lumMod val="75000"/>
                  </a:schemeClr>
                </a:solidFill>
                <a:effectLst>
                  <a:outerShdw dist="38100" dir="2640000" algn="bl" rotWithShape="0">
                    <a:schemeClr val="accent1"/>
                  </a:outerShdw>
                </a:effectLst>
              </a:rPr>
              <a:t>CASACIÓN DE MOQUEGUA</a:t>
            </a:r>
          </a:p>
          <a:p>
            <a:pPr algn="ctr">
              <a:defRPr/>
            </a:pPr>
            <a:r>
              <a:rPr lang="es-ES" sz="4800" b="1" dirty="0">
                <a:ln w="12700">
                  <a:solidFill>
                    <a:schemeClr val="accent1"/>
                  </a:solidFill>
                  <a:prstDash val="solid"/>
                </a:ln>
                <a:solidFill>
                  <a:schemeClr val="accent4">
                    <a:lumMod val="75000"/>
                  </a:schemeClr>
                </a:solidFill>
                <a:effectLst>
                  <a:outerShdw dist="38100" dir="2640000" algn="bl" rotWithShape="0">
                    <a:schemeClr val="accent1"/>
                  </a:outerShdw>
                </a:effectLst>
              </a:rPr>
              <a:t> 626-2013</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4579" y="4467898"/>
            <a:ext cx="2336534" cy="1422634"/>
          </a:xfrm>
          <a:prstGeom prst="rect">
            <a:avLst/>
          </a:prstGeom>
        </p:spPr>
      </p:pic>
    </p:spTree>
    <p:extLst>
      <p:ext uri="{BB962C8B-B14F-4D97-AF65-F5344CB8AC3E}">
        <p14:creationId xmlns:p14="http://schemas.microsoft.com/office/powerpoint/2010/main" val="1774066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442435" y="321972"/>
            <a:ext cx="8603086" cy="2677656"/>
          </a:xfrm>
          <a:prstGeom prst="rect">
            <a:avLst/>
          </a:prstGeom>
        </p:spPr>
        <p:txBody>
          <a:bodyPr wrap="square">
            <a:spAutoFit/>
          </a:bodyPr>
          <a:lstStyle/>
          <a:p>
            <a:pPr algn="just"/>
            <a:r>
              <a:rPr lang="es-PE" sz="2400" dirty="0"/>
              <a:t>"Las medidas coercitivas son medios de naturaleza provisional para asegurar los fines del proceso penal, su duración está en función del </a:t>
            </a:r>
            <a:r>
              <a:rPr lang="es-PE" sz="2400" b="1" dirty="0">
                <a:solidFill>
                  <a:srgbClr val="FF0000"/>
                </a:solidFill>
              </a:rPr>
              <a:t>peligro procesal </a:t>
            </a:r>
            <a:r>
              <a:rPr lang="es-PE" sz="2400" dirty="0"/>
              <a:t>y para concretarlas se puede recurrir al empleo de la fuerza pública, en forma directa como en los casos de detención o en forma de apercibimiento </a:t>
            </a:r>
            <a:r>
              <a:rPr lang="es-PE" sz="2400" b="1" dirty="0"/>
              <a:t>(Víctor Cubas Villanueva)</a:t>
            </a:r>
          </a:p>
        </p:txBody>
      </p:sp>
      <p:sp>
        <p:nvSpPr>
          <p:cNvPr id="6" name="Flecha abajo 5"/>
          <p:cNvSpPr/>
          <p:nvPr/>
        </p:nvSpPr>
        <p:spPr>
          <a:xfrm>
            <a:off x="4592782" y="3054927"/>
            <a:ext cx="571500" cy="571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 name="Doble onda 6"/>
          <p:cNvSpPr/>
          <p:nvPr/>
        </p:nvSpPr>
        <p:spPr>
          <a:xfrm>
            <a:off x="2923504" y="3681726"/>
            <a:ext cx="3304310" cy="1269542"/>
          </a:xfrm>
          <a:prstGeom prst="doubleWav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s-PE" dirty="0"/>
              <a:t>Flagrancia</a:t>
            </a:r>
          </a:p>
        </p:txBody>
      </p:sp>
      <p:sp>
        <p:nvSpPr>
          <p:cNvPr id="8" name="Flecha derecha 7"/>
          <p:cNvSpPr/>
          <p:nvPr/>
        </p:nvSpPr>
        <p:spPr>
          <a:xfrm>
            <a:off x="6536175" y="4145047"/>
            <a:ext cx="446809" cy="342900"/>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PE"/>
          </a:p>
        </p:txBody>
      </p:sp>
      <p:sp>
        <p:nvSpPr>
          <p:cNvPr id="9" name="Elipse 8"/>
          <p:cNvSpPr/>
          <p:nvPr/>
        </p:nvSpPr>
        <p:spPr>
          <a:xfrm>
            <a:off x="7291345" y="3652404"/>
            <a:ext cx="2213264" cy="1298864"/>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PE" dirty="0"/>
              <a:t>Manos en la Masa</a:t>
            </a:r>
          </a:p>
        </p:txBody>
      </p:sp>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9144" y="5268191"/>
            <a:ext cx="2031793" cy="1137804"/>
          </a:xfrm>
          <a:prstGeom prst="rect">
            <a:avLst/>
          </a:prstGeom>
        </p:spPr>
      </p:pic>
    </p:spTree>
    <p:extLst>
      <p:ext uri="{BB962C8B-B14F-4D97-AF65-F5344CB8AC3E}">
        <p14:creationId xmlns:p14="http://schemas.microsoft.com/office/powerpoint/2010/main" val="16063448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ítulo 1"/>
          <p:cNvSpPr>
            <a:spLocks noGrp="1"/>
          </p:cNvSpPr>
          <p:nvPr>
            <p:ph type="title"/>
          </p:nvPr>
        </p:nvSpPr>
        <p:spPr>
          <a:xfrm>
            <a:off x="1455313" y="283335"/>
            <a:ext cx="8603087" cy="1621665"/>
          </a:xfrm>
        </p:spPr>
        <p:txBody>
          <a:bodyPr/>
          <a:lstStyle/>
          <a:p>
            <a:r>
              <a:rPr lang="es-PE" altLang="es-PE" sz="3200" b="1" dirty="0">
                <a:solidFill>
                  <a:schemeClr val="accent4">
                    <a:lumMod val="75000"/>
                  </a:schemeClr>
                </a:solidFill>
              </a:rPr>
              <a:t>CASACIÓN DE MOQUEGUA </a:t>
            </a:r>
            <a:br>
              <a:rPr lang="es-PE" altLang="es-PE" sz="3200" b="1" dirty="0">
                <a:solidFill>
                  <a:schemeClr val="accent4">
                    <a:lumMod val="75000"/>
                  </a:schemeClr>
                </a:solidFill>
              </a:rPr>
            </a:br>
            <a:r>
              <a:rPr lang="es-PE" altLang="es-PE" sz="3200" b="1" dirty="0">
                <a:solidFill>
                  <a:schemeClr val="accent4">
                    <a:lumMod val="75000"/>
                  </a:schemeClr>
                </a:solidFill>
              </a:rPr>
              <a:t>626-2013</a:t>
            </a:r>
          </a:p>
        </p:txBody>
      </p:sp>
      <p:sp>
        <p:nvSpPr>
          <p:cNvPr id="37891" name="CuadroTexto 1"/>
          <p:cNvSpPr txBox="1">
            <a:spLocks noChangeArrowheads="1"/>
          </p:cNvSpPr>
          <p:nvPr/>
        </p:nvSpPr>
        <p:spPr bwMode="auto">
          <a:xfrm>
            <a:off x="1674254" y="1738649"/>
            <a:ext cx="80221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s-PE" altLang="es-PE" dirty="0"/>
              <a:t>Esta medida debe ser idónea, necesaria, proporcional </a:t>
            </a:r>
          </a:p>
        </p:txBody>
      </p:sp>
      <p:sp>
        <p:nvSpPr>
          <p:cNvPr id="37892" name="Rectángulo 3"/>
          <p:cNvSpPr>
            <a:spLocks noChangeArrowheads="1"/>
          </p:cNvSpPr>
          <p:nvPr/>
        </p:nvSpPr>
        <p:spPr bwMode="auto">
          <a:xfrm>
            <a:off x="1674254" y="2369713"/>
            <a:ext cx="838414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s-PE" altLang="es-PE" b="1" dirty="0">
                <a:solidFill>
                  <a:schemeClr val="accent4">
                    <a:lumMod val="75000"/>
                  </a:schemeClr>
                </a:solidFill>
                <a:latin typeface="proxima-nova"/>
              </a:rPr>
              <a:t>EL PRIMER PRESUPUESTO: LOS FUNDADOS Y GRAVES ELEMENTOS DE CONVICCIÓN.</a:t>
            </a:r>
            <a:endParaRPr lang="es-PE" altLang="es-PE" dirty="0">
              <a:solidFill>
                <a:schemeClr val="accent4">
                  <a:lumMod val="75000"/>
                </a:schemeClr>
              </a:solidFill>
            </a:endParaRPr>
          </a:p>
        </p:txBody>
      </p:sp>
      <p:sp>
        <p:nvSpPr>
          <p:cNvPr id="37893" name="Rectángulo 4"/>
          <p:cNvSpPr>
            <a:spLocks noChangeArrowheads="1"/>
          </p:cNvSpPr>
          <p:nvPr/>
        </p:nvSpPr>
        <p:spPr bwMode="auto">
          <a:xfrm>
            <a:off x="1545465" y="3480757"/>
            <a:ext cx="836688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buFont typeface="Wingdings" panose="05000000000000000000" pitchFamily="2" charset="2"/>
              <a:buChar char="Ø"/>
            </a:pPr>
            <a:r>
              <a:rPr lang="es-PE" altLang="es-PE" sz="2400" dirty="0">
                <a:latin typeface="proxima-nova"/>
              </a:rPr>
              <a:t>No se exige que se tenga certeza sobre la imputación, solo que exista un alto grado de probabilidad de la ocurrencia de los hechos, mayor al que se obtendría al formalizar la investigación preparatoria; esto, sobre la base de toda la información </a:t>
            </a:r>
            <a:r>
              <a:rPr lang="es-PE" altLang="es-PE" sz="2400" dirty="0" err="1">
                <a:latin typeface="proxima-nova"/>
              </a:rPr>
              <a:t>oralizada</a:t>
            </a:r>
            <a:r>
              <a:rPr lang="es-PE" altLang="es-PE" sz="2400" dirty="0">
                <a:latin typeface="proxima-nova"/>
              </a:rPr>
              <a:t> y acopiada hasta ese momento (primeros recaudos).</a:t>
            </a:r>
            <a:endParaRPr lang="es-PE" altLang="es-PE" sz="2400" dirty="0"/>
          </a:p>
        </p:txBody>
      </p:sp>
    </p:spTree>
    <p:extLst>
      <p:ext uri="{BB962C8B-B14F-4D97-AF65-F5344CB8AC3E}">
        <p14:creationId xmlns:p14="http://schemas.microsoft.com/office/powerpoint/2010/main" val="24403801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ángulo 2"/>
          <p:cNvSpPr>
            <a:spLocks noChangeArrowheads="1"/>
          </p:cNvSpPr>
          <p:nvPr/>
        </p:nvSpPr>
        <p:spPr bwMode="auto">
          <a:xfrm>
            <a:off x="1558345" y="579548"/>
            <a:ext cx="8858832"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buFont typeface="Wingdings" panose="05000000000000000000" pitchFamily="2" charset="2"/>
              <a:buChar char="Ø"/>
            </a:pPr>
            <a:r>
              <a:rPr lang="es-PE" altLang="es-PE" dirty="0">
                <a:latin typeface="proxima-nova"/>
              </a:rPr>
              <a:t>Sobre los actos de investigación se debe realizar un análisis de suficiencia similar al que se hace en la etapa intermedia. Los actos de investigación se deben evaluar individualmente y en su conjunto, extrayendo su fiabilidad y aporte, a efectos de concluir si es que la probabilidad sobre el hecho es positiva. Si el fiscal se basa en prueba indiciaria, deben cumplirse los criterios contenidos en la Ejecutoria Vinculante recaída en el Recurso de Nulidad N° 1912-2009-Piura, del 6 de setiembre de 2005.</a:t>
            </a:r>
            <a:endParaRPr lang="es-PE" altLang="es-PE" dirty="0"/>
          </a:p>
        </p:txBody>
      </p:sp>
      <p:sp>
        <p:nvSpPr>
          <p:cNvPr id="38915" name="Rectángulo 3"/>
          <p:cNvSpPr>
            <a:spLocks noChangeArrowheads="1"/>
          </p:cNvSpPr>
          <p:nvPr/>
        </p:nvSpPr>
        <p:spPr bwMode="auto">
          <a:xfrm>
            <a:off x="1777285" y="3400023"/>
            <a:ext cx="8422403" cy="1506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buFont typeface="Wingdings" panose="05000000000000000000" pitchFamily="2" charset="2"/>
              <a:buChar char="Ø"/>
            </a:pPr>
            <a:r>
              <a:rPr lang="es-PE" altLang="es-PE" dirty="0">
                <a:latin typeface="proxima-nova"/>
              </a:rPr>
              <a:t>El fiscal debe sustentar claramente su aspecto fáctico y su acreditación, para que la defensa pueda allanarse o refutarlo, argumentando irresponsabilidad, causa de justificación, inculpabilidad, error, etc. El juez deberá valorar ambos argumentos, pronunciarse, y si este último está sólidamente fundamentado, hará decaer </a:t>
            </a:r>
            <a:r>
              <a:rPr lang="es-PE" altLang="es-PE" dirty="0" err="1">
                <a:latin typeface="proxima-nova"/>
              </a:rPr>
              <a:t>el</a:t>
            </a:r>
            <a:r>
              <a:rPr lang="es-PE" altLang="es-PE" i="1" dirty="0" err="1">
                <a:latin typeface="proxima-nova"/>
              </a:rPr>
              <a:t>fumus</a:t>
            </a:r>
            <a:r>
              <a:rPr lang="es-PE" altLang="es-PE" i="1" dirty="0">
                <a:latin typeface="proxima-nova"/>
              </a:rPr>
              <a:t> </a:t>
            </a:r>
            <a:r>
              <a:rPr lang="es-PE" altLang="es-PE" i="1" dirty="0" err="1">
                <a:latin typeface="proxima-nova"/>
              </a:rPr>
              <a:t>delicti</a:t>
            </a:r>
            <a:r>
              <a:rPr lang="es-PE" altLang="es-PE" i="1" dirty="0">
                <a:latin typeface="proxima-nova"/>
              </a:rPr>
              <a:t> </a:t>
            </a:r>
            <a:r>
              <a:rPr lang="es-PE" altLang="es-PE" i="1" dirty="0" err="1">
                <a:latin typeface="proxima-nova"/>
              </a:rPr>
              <a:t>commisi</a:t>
            </a:r>
            <a:r>
              <a:rPr lang="es-PE" altLang="es-PE" i="1" dirty="0">
                <a:latin typeface="proxima-nova"/>
              </a:rPr>
              <a:t>.</a:t>
            </a:r>
            <a:endParaRPr lang="es-PE" altLang="es-PE" dirty="0"/>
          </a:p>
        </p:txBody>
      </p:sp>
    </p:spTree>
    <p:extLst>
      <p:ext uri="{BB962C8B-B14F-4D97-AF65-F5344CB8AC3E}">
        <p14:creationId xmlns:p14="http://schemas.microsoft.com/office/powerpoint/2010/main" val="32557341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ángulo 1"/>
          <p:cNvSpPr>
            <a:spLocks noChangeArrowheads="1"/>
          </p:cNvSpPr>
          <p:nvPr/>
        </p:nvSpPr>
        <p:spPr bwMode="auto">
          <a:xfrm>
            <a:off x="1712890" y="566670"/>
            <a:ext cx="841536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buFont typeface="Wingdings" panose="05000000000000000000" pitchFamily="2" charset="2"/>
              <a:buChar char="Ø"/>
            </a:pPr>
            <a:r>
              <a:rPr lang="es-PE" altLang="es-PE" sz="2800" dirty="0">
                <a:latin typeface="proxima-nova"/>
              </a:rPr>
              <a:t>El fiscal debe sustentar claramente su aspecto fáctico y su acreditación, para que la defensa pueda allanarse o refutarlo, argumentando irresponsabilidad, causa de justificación, inculpabilidad, error, etc. El juez deberá valorar ambos argumentos, pronunciarse, y si este último está sólidamente fundamentado, hará decaer </a:t>
            </a:r>
            <a:r>
              <a:rPr lang="es-PE" altLang="es-PE" sz="2800" dirty="0" err="1">
                <a:latin typeface="proxima-nova"/>
              </a:rPr>
              <a:t>el</a:t>
            </a:r>
            <a:r>
              <a:rPr lang="es-PE" altLang="es-PE" sz="2800" i="1" dirty="0" err="1">
                <a:latin typeface="proxima-nova"/>
              </a:rPr>
              <a:t>fumus</a:t>
            </a:r>
            <a:r>
              <a:rPr lang="es-PE" altLang="es-PE" sz="2800" i="1" dirty="0">
                <a:latin typeface="proxima-nova"/>
              </a:rPr>
              <a:t> </a:t>
            </a:r>
            <a:r>
              <a:rPr lang="es-PE" altLang="es-PE" sz="2800" i="1" dirty="0" err="1">
                <a:latin typeface="proxima-nova"/>
              </a:rPr>
              <a:t>delicti</a:t>
            </a:r>
            <a:r>
              <a:rPr lang="es-PE" altLang="es-PE" sz="2800" i="1" dirty="0">
                <a:latin typeface="proxima-nova"/>
              </a:rPr>
              <a:t> </a:t>
            </a:r>
            <a:r>
              <a:rPr lang="es-PE" altLang="es-PE" sz="2800" i="1" dirty="0" err="1">
                <a:latin typeface="proxima-nova"/>
              </a:rPr>
              <a:t>commisi</a:t>
            </a:r>
            <a:r>
              <a:rPr lang="es-PE" altLang="es-PE" sz="2800" i="1" dirty="0">
                <a:latin typeface="proxima-nova"/>
              </a:rPr>
              <a:t>.</a:t>
            </a:r>
            <a:endParaRPr lang="es-PE" altLang="es-PE" sz="2800" dirty="0"/>
          </a:p>
        </p:txBody>
      </p:sp>
      <p:pic>
        <p:nvPicPr>
          <p:cNvPr id="39939" name="Imagen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82935" y="4417453"/>
            <a:ext cx="1485885" cy="1479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76506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redondeado 4"/>
          <p:cNvSpPr/>
          <p:nvPr/>
        </p:nvSpPr>
        <p:spPr>
          <a:xfrm>
            <a:off x="4391696" y="404813"/>
            <a:ext cx="6323527" cy="2205038"/>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s-PE"/>
          </a:p>
        </p:txBody>
      </p:sp>
      <p:sp>
        <p:nvSpPr>
          <p:cNvPr id="2" name="Elipse 1"/>
          <p:cNvSpPr/>
          <p:nvPr/>
        </p:nvSpPr>
        <p:spPr>
          <a:xfrm>
            <a:off x="842000" y="2348880"/>
            <a:ext cx="1800200" cy="1512168"/>
          </a:xfrm>
          <a:prstGeom prst="ellipse">
            <a:avLst/>
          </a:prstGeom>
        </p:spPr>
        <p:style>
          <a:lnRef idx="1">
            <a:schemeClr val="accent4"/>
          </a:lnRef>
          <a:fillRef idx="3">
            <a:schemeClr val="accent4"/>
          </a:fillRef>
          <a:effectRef idx="2">
            <a:schemeClr val="accent4"/>
          </a:effectRef>
          <a:fontRef idx="minor">
            <a:schemeClr val="lt1"/>
          </a:fontRef>
        </p:style>
        <p:txBody>
          <a:bodyPr anchor="ctr"/>
          <a:lstStyle/>
          <a:p>
            <a:pPr algn="ctr">
              <a:defRPr/>
            </a:pPr>
            <a:r>
              <a:rPr lang="es-PE" sz="1400" dirty="0"/>
              <a:t>PROGNOSIS DE LA PENA</a:t>
            </a:r>
          </a:p>
        </p:txBody>
      </p:sp>
      <p:sp>
        <p:nvSpPr>
          <p:cNvPr id="3" name="Abrir llave 2"/>
          <p:cNvSpPr/>
          <p:nvPr/>
        </p:nvSpPr>
        <p:spPr>
          <a:xfrm>
            <a:off x="2792864" y="1094704"/>
            <a:ext cx="1096555" cy="4422528"/>
          </a:xfrm>
          <a:prstGeom prst="leftBrace">
            <a:avLst/>
          </a:prstGeom>
        </p:spPr>
        <p:style>
          <a:lnRef idx="3">
            <a:schemeClr val="accent4"/>
          </a:lnRef>
          <a:fillRef idx="0">
            <a:schemeClr val="accent4"/>
          </a:fillRef>
          <a:effectRef idx="2">
            <a:schemeClr val="accent4"/>
          </a:effectRef>
          <a:fontRef idx="minor">
            <a:schemeClr val="tx1"/>
          </a:fontRef>
        </p:style>
        <p:txBody>
          <a:bodyPr anchor="ctr"/>
          <a:lstStyle/>
          <a:p>
            <a:pPr algn="ctr">
              <a:defRPr/>
            </a:pPr>
            <a:endParaRPr lang="es-PE"/>
          </a:p>
        </p:txBody>
      </p:sp>
      <p:sp>
        <p:nvSpPr>
          <p:cNvPr id="40965" name="Rectángulo 3"/>
          <p:cNvSpPr>
            <a:spLocks noChangeArrowheads="1"/>
          </p:cNvSpPr>
          <p:nvPr/>
        </p:nvSpPr>
        <p:spPr bwMode="auto">
          <a:xfrm flipH="1">
            <a:off x="4623515" y="476251"/>
            <a:ext cx="579366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s-PE" altLang="es-PE" sz="1600" dirty="0">
                <a:solidFill>
                  <a:srgbClr val="000000"/>
                </a:solidFill>
                <a:latin typeface="proxima-nova"/>
              </a:rPr>
              <a:t>• La determinación de la pena debe considerar tres factores: a) circunstancias generales atenuantes y agravantes; b) causales de disminución o agravación de la punición; y c) la regla del artículo 45 del NCPP y las fórmulas de derecho </a:t>
            </a:r>
            <a:r>
              <a:rPr lang="es-PE" altLang="es-PE" sz="1600" dirty="0" err="1">
                <a:solidFill>
                  <a:srgbClr val="000000"/>
                </a:solidFill>
                <a:latin typeface="proxima-nova"/>
              </a:rPr>
              <a:t>premial</a:t>
            </a:r>
            <a:r>
              <a:rPr lang="es-PE" altLang="es-PE" sz="1600" dirty="0">
                <a:solidFill>
                  <a:srgbClr val="000000"/>
                </a:solidFill>
                <a:latin typeface="proxima-nova"/>
              </a:rPr>
              <a:t>. Este listado no es taxativo, por lo que el juez puede considerar otra circunstancia que modifique la pena, siempre que lo justifique en la resolución.</a:t>
            </a:r>
            <a:endParaRPr lang="es-PE" altLang="es-PE" sz="1600" dirty="0"/>
          </a:p>
        </p:txBody>
      </p:sp>
      <p:sp>
        <p:nvSpPr>
          <p:cNvPr id="8" name="Rectángulo redondeado 7"/>
          <p:cNvSpPr/>
          <p:nvPr/>
        </p:nvSpPr>
        <p:spPr>
          <a:xfrm>
            <a:off x="4800601" y="3860800"/>
            <a:ext cx="5914622" cy="208915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just">
              <a:defRPr/>
            </a:pPr>
            <a:r>
              <a:rPr lang="es-PE" dirty="0"/>
              <a:t> Es desproporcional dictar prisión preventiva a quien sería sancionado con una pena privativa de libertad suspendida, posibilidad prevista para aquellos casos en que la pena establecida es menor de cuatro años y no haya proclividad a la comisión de delitos.</a:t>
            </a:r>
          </a:p>
        </p:txBody>
      </p:sp>
    </p:spTree>
    <p:extLst>
      <p:ext uri="{BB962C8B-B14F-4D97-AF65-F5344CB8AC3E}">
        <p14:creationId xmlns:p14="http://schemas.microsoft.com/office/powerpoint/2010/main" val="42293086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098964" y="2254827"/>
            <a:ext cx="8255649" cy="1754326"/>
          </a:xfrm>
          <a:prstGeom prst="rect">
            <a:avLst/>
          </a:prstGeom>
          <a:noFill/>
        </p:spPr>
        <p:txBody>
          <a:bodyPr wrap="square">
            <a:spAutoFit/>
          </a:bodyPr>
          <a:lstStyle/>
          <a:p>
            <a:pPr algn="ctr">
              <a:defRPr/>
            </a:pPr>
            <a:r>
              <a:rPr lang="es-E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LA DETENCIÓN</a:t>
            </a:r>
          </a:p>
          <a:p>
            <a:pPr algn="ctr">
              <a:defRPr/>
            </a:pPr>
            <a:r>
              <a:rPr lang="es-E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PRELIMINAR</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3062" y="4121239"/>
            <a:ext cx="2567451" cy="1563231"/>
          </a:xfrm>
          <a:prstGeom prst="rect">
            <a:avLst/>
          </a:prstGeom>
        </p:spPr>
      </p:pic>
    </p:spTree>
    <p:extLst>
      <p:ext uri="{BB962C8B-B14F-4D97-AF65-F5344CB8AC3E}">
        <p14:creationId xmlns:p14="http://schemas.microsoft.com/office/powerpoint/2010/main" val="35446374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313645" y="502275"/>
            <a:ext cx="8662205" cy="974099"/>
          </a:xfrm>
        </p:spPr>
        <p:txBody>
          <a:bodyPr/>
          <a:lstStyle/>
          <a:p>
            <a:pPr algn="ctr"/>
            <a:r>
              <a:rPr lang="es-ES" altLang="es-PE" b="1" dirty="0">
                <a:solidFill>
                  <a:schemeClr val="tx1"/>
                </a:solidFill>
                <a:latin typeface="Garamond" panose="02020404030301010803" pitchFamily="18" charset="0"/>
              </a:rPr>
              <a:t>La detención preliminar</a:t>
            </a:r>
          </a:p>
        </p:txBody>
      </p:sp>
      <p:sp>
        <p:nvSpPr>
          <p:cNvPr id="4" name="Marcador de fecha 2"/>
          <p:cNvSpPr>
            <a:spLocks noGrp="1"/>
          </p:cNvSpPr>
          <p:nvPr>
            <p:ph type="dt" sz="half" idx="10"/>
          </p:nvPr>
        </p:nvSpPr>
        <p:spPr/>
        <p:txBody>
          <a:bodyPr/>
          <a:lstStyle/>
          <a:p>
            <a:pPr>
              <a:defRPr/>
            </a:pPr>
            <a:endParaRPr lang="es-ES" altLang="es-PE" dirty="0"/>
          </a:p>
        </p:txBody>
      </p:sp>
      <p:sp>
        <p:nvSpPr>
          <p:cNvPr id="45060" name="Rectangle 3"/>
          <p:cNvSpPr>
            <a:spLocks noGrp="1" noChangeArrowheads="1"/>
          </p:cNvSpPr>
          <p:nvPr>
            <p:ph idx="4294967295"/>
          </p:nvPr>
        </p:nvSpPr>
        <p:spPr>
          <a:xfrm>
            <a:off x="656823" y="1476375"/>
            <a:ext cx="9319027" cy="4533900"/>
          </a:xfrm>
        </p:spPr>
        <p:txBody>
          <a:bodyPr/>
          <a:lstStyle/>
          <a:p>
            <a:pPr marL="0" indent="0" algn="just">
              <a:buNone/>
            </a:pPr>
            <a:r>
              <a:rPr lang="es-MX" altLang="es-PE" sz="3200" b="1" dirty="0">
                <a:latin typeface="Goudy Old Style" pitchFamily="18" charset="0"/>
              </a:rPr>
              <a:t>Definición:</a:t>
            </a:r>
            <a:endParaRPr lang="es-MX" altLang="es-PE" sz="3200" b="1" dirty="0">
              <a:latin typeface="Arial" panose="020B0604020202020204" pitchFamily="34" charset="0"/>
              <a:cs typeface="Arial" panose="020B0604020202020204" pitchFamily="34" charset="0"/>
            </a:endParaRPr>
          </a:p>
          <a:p>
            <a:pPr marL="0" indent="0" algn="just">
              <a:buNone/>
            </a:pPr>
            <a:r>
              <a:rPr lang="es-ES" altLang="es-PE" sz="3200" dirty="0">
                <a:latin typeface="Arial" panose="020B0604020202020204" pitchFamily="34" charset="0"/>
                <a:cs typeface="Arial" panose="020B0604020202020204" pitchFamily="34" charset="0"/>
              </a:rPr>
              <a:t>La detención preliminar constituye una forma de privación de la libertad ambulatoria, de corta duración, que recae sobre la persona del imputado, del sospechoso o de quien presuntamente se encuentre cometiendo un delito en flagrancia</a:t>
            </a:r>
            <a:r>
              <a:rPr lang="es-ES" altLang="es-PE" dirty="0">
                <a:solidFill>
                  <a:srgbClr val="0066FF"/>
                </a:solidFill>
                <a:latin typeface="Arial" panose="020B0604020202020204" pitchFamily="34" charset="0"/>
                <a:cs typeface="Arial" panose="020B0604020202020204" pitchFamily="34" charset="0"/>
              </a:rPr>
              <a:t>. </a:t>
            </a:r>
          </a:p>
        </p:txBody>
      </p:sp>
      <p:pic>
        <p:nvPicPr>
          <p:cNvPr id="45061"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554325" y="322597"/>
            <a:ext cx="1426493" cy="1420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59758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28674"/>
                                        </p:tgtEl>
                                        <p:attrNameLst>
                                          <p:attrName>style.visibility</p:attrName>
                                        </p:attrNameLst>
                                      </p:cBhvr>
                                      <p:to>
                                        <p:strVal val="visible"/>
                                      </p:to>
                                    </p:set>
                                    <p:anim calcmode="lin" valueType="num">
                                      <p:cBhvr>
                                        <p:cTn id="7" dur="500" fill="hold"/>
                                        <p:tgtEl>
                                          <p:spTgt spid="28674"/>
                                        </p:tgtEl>
                                        <p:attrNameLst>
                                          <p:attrName>ppt_w</p:attrName>
                                        </p:attrNameLst>
                                      </p:cBhvr>
                                      <p:tavLst>
                                        <p:tav tm="0">
                                          <p:val>
                                            <p:fltVal val="0"/>
                                          </p:val>
                                        </p:tav>
                                        <p:tav tm="100000">
                                          <p:val>
                                            <p:strVal val="#ppt_w"/>
                                          </p:val>
                                        </p:tav>
                                      </p:tavLst>
                                    </p:anim>
                                    <p:anim calcmode="lin" valueType="num">
                                      <p:cBhvr>
                                        <p:cTn id="8" dur="500" fill="hold"/>
                                        <p:tgtEl>
                                          <p:spTgt spid="28674"/>
                                        </p:tgtEl>
                                        <p:attrNameLst>
                                          <p:attrName>ppt_h</p:attrName>
                                        </p:attrNameLst>
                                      </p:cBhvr>
                                      <p:tavLst>
                                        <p:tav tm="0">
                                          <p:val>
                                            <p:fltVal val="0"/>
                                          </p:val>
                                        </p:tav>
                                        <p:tav tm="100000">
                                          <p:val>
                                            <p:strVal val="#ppt_h"/>
                                          </p:val>
                                        </p:tav>
                                      </p:tavLst>
                                    </p:anim>
                                    <p:anim calcmode="lin" valueType="num">
                                      <p:cBhvr>
                                        <p:cTn id="9" dur="500" fill="hold"/>
                                        <p:tgtEl>
                                          <p:spTgt spid="28674"/>
                                        </p:tgtEl>
                                        <p:attrNameLst>
                                          <p:attrName>style.rotation</p:attrName>
                                        </p:attrNameLst>
                                      </p:cBhvr>
                                      <p:tavLst>
                                        <p:tav tm="0">
                                          <p:val>
                                            <p:fltVal val="360"/>
                                          </p:val>
                                        </p:tav>
                                        <p:tav tm="100000">
                                          <p:val>
                                            <p:fltVal val="0"/>
                                          </p:val>
                                        </p:tav>
                                      </p:tavLst>
                                    </p:anim>
                                    <p:animEffect transition="in" filter="fade">
                                      <p:cBhvr>
                                        <p:cTn id="10" dur="500"/>
                                        <p:tgtEl>
                                          <p:spTgt spid="28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Marcador de fecha 1"/>
          <p:cNvSpPr>
            <a:spLocks noGrp="1"/>
          </p:cNvSpPr>
          <p:nvPr>
            <p:ph type="dt" sz="half" idx="10"/>
          </p:nvPr>
        </p:nvSpPr>
        <p:spPr/>
        <p:txBody>
          <a:bodyPr/>
          <a:lstStyle/>
          <a:p>
            <a:pPr>
              <a:defRPr/>
            </a:pPr>
            <a:endParaRPr lang="es-ES" altLang="es-PE" dirty="0"/>
          </a:p>
        </p:txBody>
      </p:sp>
      <p:sp>
        <p:nvSpPr>
          <p:cNvPr id="46083" name="Rectangle 3"/>
          <p:cNvSpPr>
            <a:spLocks noGrp="1" noChangeArrowheads="1"/>
          </p:cNvSpPr>
          <p:nvPr>
            <p:ph idx="4294967295"/>
          </p:nvPr>
        </p:nvSpPr>
        <p:spPr>
          <a:xfrm>
            <a:off x="953037" y="708338"/>
            <a:ext cx="11238963" cy="5130487"/>
          </a:xfrm>
        </p:spPr>
        <p:txBody>
          <a:bodyPr/>
          <a:lstStyle/>
          <a:p>
            <a:pPr marL="514350" indent="-514350">
              <a:buNone/>
            </a:pPr>
            <a:r>
              <a:rPr lang="es-MX" altLang="es-PE" sz="3200" b="1" dirty="0">
                <a:solidFill>
                  <a:schemeClr val="accent4">
                    <a:lumMod val="75000"/>
                  </a:schemeClr>
                </a:solidFill>
                <a:latin typeface="Goudy Old Style" pitchFamily="18" charset="0"/>
              </a:rPr>
              <a:t>Finalidad</a:t>
            </a:r>
            <a:endParaRPr lang="es-ES" altLang="es-PE" sz="3200" b="1" dirty="0">
              <a:solidFill>
                <a:schemeClr val="accent4">
                  <a:lumMod val="75000"/>
                </a:schemeClr>
              </a:solidFill>
              <a:latin typeface="Goudy Old Style" pitchFamily="18" charset="0"/>
            </a:endParaRPr>
          </a:p>
          <a:p>
            <a:pPr marL="514350" indent="-514350">
              <a:buNone/>
            </a:pPr>
            <a:endParaRPr lang="es-ES" altLang="es-PE" sz="3200" b="1" dirty="0">
              <a:latin typeface="Goudy Old Style" pitchFamily="18" charset="0"/>
            </a:endParaRPr>
          </a:p>
          <a:p>
            <a:pPr marL="514350" indent="-514350" algn="just">
              <a:buNone/>
            </a:pPr>
            <a:r>
              <a:rPr lang="es-ES" altLang="es-PE" sz="3200" dirty="0">
                <a:latin typeface="Goudy Old Style" pitchFamily="18" charset="0"/>
              </a:rPr>
              <a:t>Se adopta, con el fin de asegurar: </a:t>
            </a:r>
          </a:p>
          <a:p>
            <a:pPr marL="514350" indent="-514350" algn="just">
              <a:buNone/>
            </a:pPr>
            <a:endParaRPr lang="es-ES" altLang="es-PE" sz="3200" dirty="0">
              <a:latin typeface="Goudy Old Style" pitchFamily="18" charset="0"/>
            </a:endParaRPr>
          </a:p>
          <a:p>
            <a:pPr marL="514350" indent="-514350" algn="just">
              <a:buNone/>
            </a:pPr>
            <a:r>
              <a:rPr lang="es-ES" altLang="es-PE" sz="3200" dirty="0">
                <a:latin typeface="Goudy Old Style" pitchFamily="18" charset="0"/>
              </a:rPr>
              <a:t>a) La presencia del imputado ante la autoridad.</a:t>
            </a:r>
          </a:p>
          <a:p>
            <a:pPr marL="514350" indent="-514350" algn="just">
              <a:buNone/>
            </a:pPr>
            <a:endParaRPr lang="es-ES" altLang="es-PE" sz="3200" dirty="0">
              <a:latin typeface="Goudy Old Style" pitchFamily="18" charset="0"/>
            </a:endParaRPr>
          </a:p>
          <a:p>
            <a:pPr marL="514350" indent="-514350" algn="just">
              <a:buNone/>
            </a:pPr>
            <a:r>
              <a:rPr lang="es-ES" altLang="es-PE" sz="3200" dirty="0">
                <a:latin typeface="Goudy Old Style" pitchFamily="18" charset="0"/>
              </a:rPr>
              <a:t>b) La efectividad del correspondiente proceso penal</a:t>
            </a:r>
            <a:r>
              <a:rPr lang="es-ES" altLang="es-PE" dirty="0">
                <a:latin typeface="Goudy Old Style" pitchFamily="18" charset="0"/>
              </a:rPr>
              <a:t>.</a:t>
            </a:r>
            <a:r>
              <a:rPr lang="es-ES" altLang="es-PE" dirty="0"/>
              <a:t> </a:t>
            </a:r>
            <a:endParaRPr lang="es-MX" altLang="es-PE" dirty="0"/>
          </a:p>
          <a:p>
            <a:pPr marL="514350" indent="-514350">
              <a:buNone/>
            </a:pPr>
            <a:endParaRPr lang="es-ES" altLang="es-PE" dirty="0"/>
          </a:p>
        </p:txBody>
      </p:sp>
    </p:spTree>
    <p:extLst>
      <p:ext uri="{BB962C8B-B14F-4D97-AF65-F5344CB8AC3E}">
        <p14:creationId xmlns:p14="http://schemas.microsoft.com/office/powerpoint/2010/main" val="1545295650"/>
      </p:ext>
    </p:extLst>
  </p:cSld>
  <p:clrMapOvr>
    <a:masterClrMapping/>
  </p:clrMapOvr>
  <p:transition>
    <p:split orient="vert" dir="in"/>
  </p:transition>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Marcador de fecha 1"/>
          <p:cNvSpPr>
            <a:spLocks noGrp="1"/>
          </p:cNvSpPr>
          <p:nvPr>
            <p:ph type="dt" sz="half" idx="10"/>
          </p:nvPr>
        </p:nvSpPr>
        <p:spPr/>
        <p:txBody>
          <a:bodyPr/>
          <a:lstStyle/>
          <a:p>
            <a:pPr>
              <a:defRPr/>
            </a:pPr>
            <a:endParaRPr lang="es-ES" altLang="es-PE" dirty="0"/>
          </a:p>
        </p:txBody>
      </p:sp>
      <p:sp>
        <p:nvSpPr>
          <p:cNvPr id="47107" name="Rectangle 3"/>
          <p:cNvSpPr>
            <a:spLocks noGrp="1" noChangeArrowheads="1"/>
          </p:cNvSpPr>
          <p:nvPr>
            <p:ph idx="4294967295"/>
          </p:nvPr>
        </p:nvSpPr>
        <p:spPr>
          <a:xfrm>
            <a:off x="1184856" y="901521"/>
            <a:ext cx="9176756" cy="4930955"/>
          </a:xfrm>
        </p:spPr>
        <p:txBody>
          <a:bodyPr/>
          <a:lstStyle/>
          <a:p>
            <a:pPr marL="0" indent="0" algn="just">
              <a:lnSpc>
                <a:spcPct val="90000"/>
              </a:lnSpc>
              <a:buNone/>
            </a:pPr>
            <a:r>
              <a:rPr lang="es-ES" altLang="es-PE" sz="2400" b="1" u="sng" dirty="0">
                <a:solidFill>
                  <a:schemeClr val="accent4">
                    <a:lumMod val="75000"/>
                  </a:schemeClr>
                </a:solidFill>
                <a:latin typeface="Goudy Old Style" pitchFamily="18" charset="0"/>
              </a:rPr>
              <a:t>El problema de la extensión del concepto de flagrancia a otros supuestos</a:t>
            </a:r>
          </a:p>
          <a:p>
            <a:pPr marL="0" indent="0" algn="just">
              <a:lnSpc>
                <a:spcPct val="80000"/>
              </a:lnSpc>
              <a:buNone/>
            </a:pPr>
            <a:endParaRPr lang="es-PE" altLang="es-PE" sz="2400" b="1" u="sng" dirty="0">
              <a:latin typeface="Goudy Old Style" pitchFamily="18" charset="0"/>
            </a:endParaRPr>
          </a:p>
          <a:p>
            <a:pPr marL="0" indent="0" algn="just">
              <a:lnSpc>
                <a:spcPct val="80000"/>
              </a:lnSpc>
              <a:buNone/>
            </a:pPr>
            <a:r>
              <a:rPr lang="es-PE" altLang="es-PE" sz="2400" dirty="0">
                <a:latin typeface="Goudy Old Style" pitchFamily="18" charset="0"/>
              </a:rPr>
              <a:t>D. </a:t>
            </a:r>
            <a:r>
              <a:rPr lang="es-PE" altLang="es-PE" sz="2400" dirty="0" err="1">
                <a:latin typeface="Goudy Old Style" pitchFamily="18" charset="0"/>
              </a:rPr>
              <a:t>Leg</a:t>
            </a:r>
            <a:r>
              <a:rPr lang="es-PE" altLang="es-PE" sz="2400" dirty="0">
                <a:latin typeface="Goudy Old Style" pitchFamily="18" charset="0"/>
              </a:rPr>
              <a:t>. Nº 983 modifica el art. 259.2 y amplia el concepto de flagrancia a otros supuestos: </a:t>
            </a:r>
          </a:p>
          <a:p>
            <a:pPr marL="0" indent="0" algn="just">
              <a:lnSpc>
                <a:spcPct val="80000"/>
              </a:lnSpc>
              <a:buNone/>
            </a:pPr>
            <a:endParaRPr lang="es-PE" altLang="es-PE" sz="2400" dirty="0">
              <a:latin typeface="Goudy Old Style" pitchFamily="18" charset="0"/>
            </a:endParaRPr>
          </a:p>
          <a:p>
            <a:pPr marL="0" indent="0" algn="just">
              <a:lnSpc>
                <a:spcPct val="80000"/>
              </a:lnSpc>
              <a:buNone/>
            </a:pPr>
            <a:r>
              <a:rPr lang="es-PE" altLang="es-PE" sz="2400" dirty="0">
                <a:latin typeface="Goudy Old Style" pitchFamily="18" charset="0"/>
              </a:rPr>
              <a:t>a) Agente descubierto realizando hecho punible. </a:t>
            </a:r>
          </a:p>
          <a:p>
            <a:pPr marL="0" indent="0" algn="just">
              <a:lnSpc>
                <a:spcPct val="80000"/>
              </a:lnSpc>
              <a:buNone/>
            </a:pPr>
            <a:endParaRPr lang="es-PE" altLang="es-PE" sz="2400" dirty="0">
              <a:latin typeface="Goudy Old Style" pitchFamily="18" charset="0"/>
            </a:endParaRPr>
          </a:p>
          <a:p>
            <a:pPr marL="0" indent="0" algn="just">
              <a:lnSpc>
                <a:spcPct val="80000"/>
              </a:lnSpc>
              <a:buNone/>
            </a:pPr>
            <a:r>
              <a:rPr lang="es-PE" altLang="es-PE" sz="2400" dirty="0">
                <a:latin typeface="Goudy Old Style" pitchFamily="18" charset="0"/>
              </a:rPr>
              <a:t>b) Agente es descubierto después de la realización del hecho punible. </a:t>
            </a:r>
          </a:p>
          <a:p>
            <a:pPr marL="0" indent="0" algn="just">
              <a:lnSpc>
                <a:spcPct val="80000"/>
              </a:lnSpc>
              <a:buNone/>
            </a:pPr>
            <a:endParaRPr lang="es-PE" altLang="es-PE" sz="2400" dirty="0">
              <a:latin typeface="Goudy Old Style" pitchFamily="18" charset="0"/>
            </a:endParaRPr>
          </a:p>
        </p:txBody>
      </p:sp>
    </p:spTree>
    <p:extLst>
      <p:ext uri="{BB962C8B-B14F-4D97-AF65-F5344CB8AC3E}">
        <p14:creationId xmlns:p14="http://schemas.microsoft.com/office/powerpoint/2010/main" val="3636638895"/>
      </p:ext>
    </p:extLst>
  </p:cSld>
  <p:clrMapOvr>
    <a:masterClrMapping/>
  </p:clrMapOvr>
  <p:transition>
    <p:comb/>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idx="1"/>
          </p:nvPr>
        </p:nvSpPr>
        <p:spPr>
          <a:xfrm>
            <a:off x="1455312" y="1197735"/>
            <a:ext cx="8906299" cy="4661972"/>
          </a:xfrm>
        </p:spPr>
        <p:txBody>
          <a:bodyPr>
            <a:normAutofit lnSpcReduction="10000"/>
          </a:bodyPr>
          <a:lstStyle/>
          <a:p>
            <a:pPr algn="just">
              <a:lnSpc>
                <a:spcPct val="80000"/>
              </a:lnSpc>
              <a:buFont typeface="Wingdings" panose="05000000000000000000" pitchFamily="2" charset="2"/>
              <a:buNone/>
            </a:pPr>
            <a:r>
              <a:rPr lang="es-PE" altLang="es-PE" sz="2400" dirty="0">
                <a:latin typeface="Garamond" panose="02020404030301010803" pitchFamily="18" charset="0"/>
              </a:rPr>
              <a:t>c)</a:t>
            </a:r>
            <a:r>
              <a:rPr lang="es-PE" altLang="es-PE" sz="3200" dirty="0">
                <a:latin typeface="Garamond" panose="02020404030301010803" pitchFamily="18" charset="0"/>
              </a:rPr>
              <a:t> Agente huye, pero es identificado (agraviado, testigo directo, medios audiovisuales o análogos) inmediatamente después de realizado hecho punible, y </a:t>
            </a:r>
            <a:r>
              <a:rPr lang="es-PE" altLang="es-PE" sz="3200" b="1" dirty="0">
                <a:latin typeface="Garamond" panose="02020404030301010803" pitchFamily="18" charset="0"/>
              </a:rPr>
              <a:t>es perseguido y capturado dentro de las 24 horas de producido el hecho.</a:t>
            </a:r>
          </a:p>
          <a:p>
            <a:pPr algn="just">
              <a:lnSpc>
                <a:spcPct val="80000"/>
              </a:lnSpc>
              <a:buFont typeface="Wingdings" panose="05000000000000000000" pitchFamily="2" charset="2"/>
              <a:buNone/>
            </a:pPr>
            <a:endParaRPr lang="es-PE" altLang="es-PE" sz="3200" dirty="0">
              <a:latin typeface="Garamond" panose="02020404030301010803" pitchFamily="18" charset="0"/>
            </a:endParaRPr>
          </a:p>
          <a:p>
            <a:pPr algn="just">
              <a:lnSpc>
                <a:spcPct val="80000"/>
              </a:lnSpc>
              <a:buFont typeface="Wingdings" panose="05000000000000000000" pitchFamily="2" charset="2"/>
              <a:buNone/>
            </a:pPr>
            <a:r>
              <a:rPr lang="es-PE" altLang="es-PE" sz="3200" dirty="0">
                <a:latin typeface="Garamond" panose="02020404030301010803" pitchFamily="18" charset="0"/>
              </a:rPr>
              <a:t>d) Autor </a:t>
            </a:r>
            <a:r>
              <a:rPr lang="es-PE" altLang="es-PE" sz="3200" b="1" dirty="0">
                <a:latin typeface="Garamond" panose="02020404030301010803" pitchFamily="18" charset="0"/>
              </a:rPr>
              <a:t>es sorprendido dentro de las 24 horas después de comisión del hecho punible, con objetos</a:t>
            </a:r>
            <a:r>
              <a:rPr lang="es-PE" altLang="es-PE" sz="3200" dirty="0">
                <a:latin typeface="Garamond" panose="02020404030301010803" pitchFamily="18" charset="0"/>
              </a:rPr>
              <a:t>, instrumentos o huellas que evidencien su participación en el hecho punible.</a:t>
            </a:r>
            <a:endParaRPr lang="es-ES" altLang="es-PE" sz="3200" dirty="0">
              <a:latin typeface="Garamond" panose="02020404030301010803" pitchFamily="18" charset="0"/>
            </a:endParaRPr>
          </a:p>
          <a:p>
            <a:pPr>
              <a:lnSpc>
                <a:spcPct val="80000"/>
              </a:lnSpc>
              <a:buFontTx/>
              <a:buNone/>
            </a:pPr>
            <a:endParaRPr lang="es-ES" altLang="es-PE" sz="2400" dirty="0">
              <a:latin typeface="Garamond" panose="02020404030301010803" pitchFamily="18" charset="0"/>
            </a:endParaRPr>
          </a:p>
        </p:txBody>
      </p:sp>
      <p:sp>
        <p:nvSpPr>
          <p:cNvPr id="4" name="Marcador de fecha 3"/>
          <p:cNvSpPr>
            <a:spLocks noGrp="1"/>
          </p:cNvSpPr>
          <p:nvPr>
            <p:ph type="dt" sz="half" idx="10"/>
          </p:nvPr>
        </p:nvSpPr>
        <p:spPr/>
        <p:txBody>
          <a:bodyPr/>
          <a:lstStyle/>
          <a:p>
            <a:pPr>
              <a:defRPr/>
            </a:pPr>
            <a:endParaRPr lang="es-ES" altLang="es-PE" dirty="0"/>
          </a:p>
        </p:txBody>
      </p:sp>
    </p:spTree>
    <p:extLst>
      <p:ext uri="{BB962C8B-B14F-4D97-AF65-F5344CB8AC3E}">
        <p14:creationId xmlns:p14="http://schemas.microsoft.com/office/powerpoint/2010/main" val="30979928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idx="1"/>
          </p:nvPr>
        </p:nvSpPr>
        <p:spPr>
          <a:xfrm>
            <a:off x="1390917" y="798491"/>
            <a:ext cx="9656493" cy="4992710"/>
          </a:xfrm>
        </p:spPr>
        <p:txBody>
          <a:bodyPr rtlCol="0">
            <a:normAutofit/>
          </a:bodyPr>
          <a:lstStyle/>
          <a:p>
            <a:pPr algn="just">
              <a:buNone/>
              <a:defRPr/>
            </a:pPr>
            <a:r>
              <a:rPr lang="es-PE" altLang="es-PE" sz="1900" i="1" dirty="0">
                <a:latin typeface="Garamond" panose="02020404030301010803" pitchFamily="18" charset="0"/>
              </a:rPr>
              <a:t>	</a:t>
            </a:r>
            <a:r>
              <a:rPr lang="es-PE" altLang="es-PE" sz="2800" i="1" dirty="0">
                <a:latin typeface="Garamond" panose="02020404030301010803" pitchFamily="18" charset="0"/>
              </a:rPr>
              <a:t>TC ha señalado que capturar a una persona luego de 10 horas de sucedidos los hechos no cumple con el requisito de inmediatez temporal exigido para considerar legítima la detención por flagrancia.  (STC 6142-2006-HC/TC. Caso: James Rodríguez Aguirre).</a:t>
            </a:r>
          </a:p>
          <a:p>
            <a:pPr algn="just">
              <a:buNone/>
              <a:defRPr/>
            </a:pPr>
            <a:endParaRPr lang="es-PE" altLang="es-PE" sz="2800" i="1" dirty="0">
              <a:latin typeface="Garamond" panose="02020404030301010803" pitchFamily="18" charset="0"/>
            </a:endParaRPr>
          </a:p>
          <a:p>
            <a:pPr algn="just">
              <a:defRPr/>
            </a:pPr>
            <a:r>
              <a:rPr lang="es-PE" altLang="es-PE" sz="2800" dirty="0">
                <a:latin typeface="Garamond" panose="02020404030301010803" pitchFamily="18" charset="0"/>
              </a:rPr>
              <a:t> Inmediatez personal, es necesario encontrar al sujeto en la escena del delito o en inmediaciones del mismo.</a:t>
            </a:r>
            <a:endParaRPr lang="es-ES" altLang="es-PE" sz="2800" dirty="0">
              <a:latin typeface="Garamond" panose="02020404030301010803" pitchFamily="18" charset="0"/>
            </a:endParaRPr>
          </a:p>
          <a:p>
            <a:pPr algn="just">
              <a:buNone/>
              <a:defRPr/>
            </a:pPr>
            <a:endParaRPr lang="es-ES" altLang="es-PE" sz="2800" dirty="0">
              <a:latin typeface="Garamond" panose="02020404030301010803" pitchFamily="18" charset="0"/>
            </a:endParaRPr>
          </a:p>
        </p:txBody>
      </p:sp>
      <p:sp>
        <p:nvSpPr>
          <p:cNvPr id="4" name="Marcador de fecha 3"/>
          <p:cNvSpPr>
            <a:spLocks noGrp="1"/>
          </p:cNvSpPr>
          <p:nvPr>
            <p:ph type="dt" sz="half" idx="10"/>
          </p:nvPr>
        </p:nvSpPr>
        <p:spPr/>
        <p:txBody>
          <a:bodyPr/>
          <a:lstStyle/>
          <a:p>
            <a:pPr>
              <a:defRPr/>
            </a:pPr>
            <a:endParaRPr lang="es-ES" altLang="es-PE" dirty="0"/>
          </a:p>
        </p:txBody>
      </p:sp>
    </p:spTree>
    <p:extLst>
      <p:ext uri="{BB962C8B-B14F-4D97-AF65-F5344CB8AC3E}">
        <p14:creationId xmlns:p14="http://schemas.microsoft.com/office/powerpoint/2010/main" val="2461983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2356834" y="1584101"/>
            <a:ext cx="6542467" cy="1323439"/>
          </a:xfrm>
          <a:prstGeom prst="rect">
            <a:avLst/>
          </a:prstGeom>
          <a:noFill/>
        </p:spPr>
        <p:txBody>
          <a:bodyPr wrap="square" lIns="91440" tIns="45720" rIns="91440" bIns="45720">
            <a:spAutoFit/>
          </a:bodyPr>
          <a:lstStyle/>
          <a:p>
            <a:pPr algn="ctr"/>
            <a:r>
              <a:rPr lang="es-ES" sz="8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Flagrancia</a:t>
            </a:r>
            <a:r>
              <a:rPr lang="es-E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t>
            </a:r>
          </a:p>
        </p:txBody>
      </p:sp>
      <p:sp>
        <p:nvSpPr>
          <p:cNvPr id="6" name="Rectángulo 5"/>
          <p:cNvSpPr/>
          <p:nvPr/>
        </p:nvSpPr>
        <p:spPr>
          <a:xfrm rot="10800000" flipV="1">
            <a:off x="2462644" y="3227633"/>
            <a:ext cx="6681355" cy="1569660"/>
          </a:xfrm>
          <a:prstGeom prst="rect">
            <a:avLst/>
          </a:prstGeom>
        </p:spPr>
        <p:txBody>
          <a:bodyPr wrap="square">
            <a:spAutoFit/>
          </a:bodyPr>
          <a:lstStyle/>
          <a:p>
            <a:pPr algn="ctr"/>
            <a:r>
              <a:rPr lang="es-PE" sz="3200" b="1" i="0" dirty="0">
                <a:solidFill>
                  <a:srgbClr val="FF0000"/>
                </a:solidFill>
                <a:effectLst/>
                <a:latin typeface="Roboto Slab"/>
              </a:rPr>
              <a:t>Sobre el delito flagrante en el proceso inmediato </a:t>
            </a:r>
          </a:p>
          <a:p>
            <a:pPr algn="ctr"/>
            <a:r>
              <a:rPr lang="es-PE" sz="3200" b="1" i="0" dirty="0">
                <a:solidFill>
                  <a:srgbClr val="FF0000"/>
                </a:solidFill>
                <a:effectLst/>
                <a:latin typeface="Roboto Slab"/>
              </a:rPr>
              <a:t>(Casación 842-2016, Sullana),</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9301" y="162459"/>
            <a:ext cx="2977499" cy="1812895"/>
          </a:xfrm>
          <a:prstGeom prst="rect">
            <a:avLst/>
          </a:prstGeom>
        </p:spPr>
      </p:pic>
    </p:spTree>
    <p:extLst>
      <p:ext uri="{BB962C8B-B14F-4D97-AF65-F5344CB8AC3E}">
        <p14:creationId xmlns:p14="http://schemas.microsoft.com/office/powerpoint/2010/main" val="10836065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9" name="Rectangle 3"/>
          <p:cNvSpPr>
            <a:spLocks noGrp="1" noChangeArrowheads="1"/>
          </p:cNvSpPr>
          <p:nvPr>
            <p:ph idx="1"/>
          </p:nvPr>
        </p:nvSpPr>
        <p:spPr>
          <a:xfrm>
            <a:off x="1210613" y="850007"/>
            <a:ext cx="9836797" cy="4941194"/>
          </a:xfrm>
        </p:spPr>
        <p:txBody>
          <a:bodyPr>
            <a:normAutofit lnSpcReduction="10000"/>
          </a:bodyPr>
          <a:lstStyle/>
          <a:p>
            <a:pPr marL="0" indent="0" algn="just">
              <a:lnSpc>
                <a:spcPct val="80000"/>
              </a:lnSpc>
              <a:buNone/>
            </a:pPr>
            <a:r>
              <a:rPr lang="es-PE" altLang="es-PE" sz="4800" dirty="0">
                <a:latin typeface="Garamond" panose="02020404030301010803" pitchFamily="18" charset="0"/>
              </a:rPr>
              <a:t>Detención por mera sospecha: los supuestos que permiten la detención de la persona que ha huido, pero que es encontrado dentro de las 24 horas de producido el hecho, sea por haber sido identificado o por habérsele hallado con efectos o instrumentos del delito.</a:t>
            </a:r>
          </a:p>
          <a:p>
            <a:pPr marL="0" indent="0" algn="just">
              <a:lnSpc>
                <a:spcPct val="80000"/>
              </a:lnSpc>
              <a:buNone/>
            </a:pPr>
            <a:endParaRPr lang="es-PE" altLang="es-PE" dirty="0">
              <a:latin typeface="Garamond" panose="02020404030301010803" pitchFamily="18" charset="0"/>
            </a:endParaRPr>
          </a:p>
          <a:p>
            <a:pPr marL="0" indent="0" algn="just">
              <a:lnSpc>
                <a:spcPct val="80000"/>
              </a:lnSpc>
              <a:buNone/>
            </a:pPr>
            <a:endParaRPr lang="es-PE" altLang="es-PE" sz="2500" dirty="0">
              <a:latin typeface="Garamond" panose="02020404030301010803" pitchFamily="18" charset="0"/>
            </a:endParaRPr>
          </a:p>
        </p:txBody>
      </p:sp>
      <p:sp>
        <p:nvSpPr>
          <p:cNvPr id="4" name="Marcador de fecha 3"/>
          <p:cNvSpPr>
            <a:spLocks noGrp="1"/>
          </p:cNvSpPr>
          <p:nvPr>
            <p:ph type="dt" sz="half" idx="10"/>
          </p:nvPr>
        </p:nvSpPr>
        <p:spPr/>
        <p:txBody>
          <a:bodyPr/>
          <a:lstStyle/>
          <a:p>
            <a:pPr>
              <a:defRPr/>
            </a:pPr>
            <a:endParaRPr lang="es-ES" altLang="es-PE" dirty="0"/>
          </a:p>
        </p:txBody>
      </p:sp>
    </p:spTree>
    <p:extLst>
      <p:ext uri="{BB962C8B-B14F-4D97-AF65-F5344CB8AC3E}">
        <p14:creationId xmlns:p14="http://schemas.microsoft.com/office/powerpoint/2010/main" val="3173663552"/>
      </p:ext>
    </p:extLst>
  </p:cSld>
  <p:clrMapOvr>
    <a:masterClrMapping/>
  </p:clrMapOvr>
  <p:transition>
    <p:wedg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ítulo 1"/>
          <p:cNvSpPr>
            <a:spLocks noGrp="1"/>
          </p:cNvSpPr>
          <p:nvPr>
            <p:ph type="title"/>
          </p:nvPr>
        </p:nvSpPr>
        <p:spPr>
          <a:xfrm rot="10800000" flipV="1">
            <a:off x="2999656" y="1930400"/>
            <a:ext cx="5833194" cy="346472"/>
          </a:xfrm>
        </p:spPr>
        <p:txBody>
          <a:bodyPr rtlCol="0">
            <a:noAutofit/>
          </a:bodyPr>
          <a:lstStyle/>
          <a:p>
            <a:pPr algn="ctr">
              <a:defRPr/>
            </a:pPr>
            <a:r>
              <a:rPr lang="es-PE" altLang="es-PE" sz="5400" b="1" dirty="0">
                <a:solidFill>
                  <a:schemeClr val="accent4">
                    <a:lumMod val="75000"/>
                  </a:schemeClr>
                </a:solidFill>
              </a:rPr>
              <a:t>IMPEDIMENTO DE SALIDA DEL PAIS </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7342" y="3322748"/>
            <a:ext cx="2757821" cy="1679141"/>
          </a:xfrm>
          <a:prstGeom prst="rect">
            <a:avLst/>
          </a:prstGeom>
        </p:spPr>
      </p:pic>
    </p:spTree>
    <p:extLst>
      <p:ext uri="{BB962C8B-B14F-4D97-AF65-F5344CB8AC3E}">
        <p14:creationId xmlns:p14="http://schemas.microsoft.com/office/powerpoint/2010/main" val="10953317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ángulo 1"/>
          <p:cNvSpPr>
            <a:spLocks noChangeArrowheads="1"/>
          </p:cNvSpPr>
          <p:nvPr/>
        </p:nvSpPr>
        <p:spPr bwMode="auto">
          <a:xfrm>
            <a:off x="4945240" y="1184856"/>
            <a:ext cx="6349531"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s-PE" altLang="es-PE" sz="2400" dirty="0"/>
              <a:t>Esta medida consiste en una restricción al derecho constitucional de libertad de tránsito dentro del territorio nacional, así como al derecho de salir del mismo lugar, sin previo aviso o autorización del juzgado. Art. 295º CPP.</a:t>
            </a:r>
          </a:p>
          <a:p>
            <a:pPr algn="just"/>
            <a:endParaRPr lang="es-PE" altLang="es-PE" sz="2400" dirty="0"/>
          </a:p>
          <a:p>
            <a:pPr algn="just"/>
            <a:r>
              <a:rPr lang="es-PE" altLang="es-PE" sz="2400" dirty="0"/>
              <a:t>Es una medida de coerción que restringe al imputado, de su derecho constitucional de transitar libremente por el territorio nacional y a salir del mismo.</a:t>
            </a:r>
          </a:p>
        </p:txBody>
      </p:sp>
      <p:sp>
        <p:nvSpPr>
          <p:cNvPr id="3" name="Elipse 2"/>
          <p:cNvSpPr/>
          <p:nvPr/>
        </p:nvSpPr>
        <p:spPr>
          <a:xfrm>
            <a:off x="1300767" y="2337371"/>
            <a:ext cx="2490186" cy="1535560"/>
          </a:xfrm>
          <a:prstGeom prst="ellipse">
            <a:avLst/>
          </a:prstGeom>
        </p:spPr>
        <p:style>
          <a:lnRef idx="1">
            <a:schemeClr val="accent4"/>
          </a:lnRef>
          <a:fillRef idx="3">
            <a:schemeClr val="accent4"/>
          </a:fillRef>
          <a:effectRef idx="2">
            <a:schemeClr val="accent4"/>
          </a:effectRef>
          <a:fontRef idx="minor">
            <a:schemeClr val="lt1"/>
          </a:fontRef>
        </p:style>
        <p:txBody>
          <a:bodyPr anchor="ctr"/>
          <a:lstStyle/>
          <a:p>
            <a:pPr algn="ctr">
              <a:defRPr/>
            </a:pPr>
            <a:r>
              <a:rPr lang="es-PE" dirty="0"/>
              <a:t>IMPEDIMENTO DE SALIDA DEL PAIS</a:t>
            </a:r>
          </a:p>
        </p:txBody>
      </p:sp>
      <p:sp>
        <p:nvSpPr>
          <p:cNvPr id="4" name="Abrir llave 3"/>
          <p:cNvSpPr/>
          <p:nvPr/>
        </p:nvSpPr>
        <p:spPr>
          <a:xfrm>
            <a:off x="4009647" y="1184856"/>
            <a:ext cx="716900" cy="3874151"/>
          </a:xfrm>
          <a:prstGeom prst="leftBrace">
            <a:avLst/>
          </a:prstGeom>
        </p:spPr>
        <p:style>
          <a:lnRef idx="3">
            <a:schemeClr val="accent3"/>
          </a:lnRef>
          <a:fillRef idx="0">
            <a:schemeClr val="accent3"/>
          </a:fillRef>
          <a:effectRef idx="2">
            <a:schemeClr val="accent3"/>
          </a:effectRef>
          <a:fontRef idx="minor">
            <a:schemeClr val="tx1"/>
          </a:fontRef>
        </p:style>
        <p:txBody>
          <a:bodyPr anchor="ctr"/>
          <a:lstStyle/>
          <a:p>
            <a:pPr algn="ctr">
              <a:defRPr/>
            </a:pPr>
            <a:endParaRPr lang="es-PE"/>
          </a:p>
        </p:txBody>
      </p:sp>
    </p:spTree>
    <p:extLst>
      <p:ext uri="{BB962C8B-B14F-4D97-AF65-F5344CB8AC3E}">
        <p14:creationId xmlns:p14="http://schemas.microsoft.com/office/powerpoint/2010/main" val="10549454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ítulo 1"/>
          <p:cNvSpPr>
            <a:spLocks noGrp="1"/>
          </p:cNvSpPr>
          <p:nvPr>
            <p:ph type="title"/>
          </p:nvPr>
        </p:nvSpPr>
        <p:spPr>
          <a:xfrm>
            <a:off x="2133600" y="609600"/>
            <a:ext cx="7202488" cy="1320800"/>
          </a:xfrm>
        </p:spPr>
        <p:txBody>
          <a:bodyPr>
            <a:normAutofit/>
          </a:bodyPr>
          <a:lstStyle/>
          <a:p>
            <a:r>
              <a:rPr lang="es-PE" altLang="es-PE" b="1" dirty="0">
                <a:solidFill>
                  <a:schemeClr val="accent4">
                    <a:lumMod val="75000"/>
                  </a:schemeClr>
                </a:solidFill>
              </a:rPr>
              <a:t>REQUISITOS DEL IMPEDIMENTO DE SALIDA DEL PAIS </a:t>
            </a:r>
          </a:p>
        </p:txBody>
      </p:sp>
      <p:sp>
        <p:nvSpPr>
          <p:cNvPr id="53251" name="Rectángulo 1"/>
          <p:cNvSpPr>
            <a:spLocks noChangeArrowheads="1"/>
          </p:cNvSpPr>
          <p:nvPr/>
        </p:nvSpPr>
        <p:spPr bwMode="auto">
          <a:xfrm>
            <a:off x="1712890" y="2047742"/>
            <a:ext cx="8989453"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buFontTx/>
              <a:buAutoNum type="alphaLcPeriod"/>
            </a:pPr>
            <a:r>
              <a:rPr lang="es-PE" altLang="es-PE" sz="2400" dirty="0"/>
              <a:t>El requerimiento del Fiscal debe ser fundamentado. </a:t>
            </a:r>
          </a:p>
          <a:p>
            <a:pPr algn="just">
              <a:buFontTx/>
              <a:buAutoNum type="alphaLcPeriod"/>
            </a:pPr>
            <a:endParaRPr lang="es-PE" altLang="es-PE" sz="2400" dirty="0"/>
          </a:p>
          <a:p>
            <a:pPr algn="just">
              <a:buFontTx/>
              <a:buAutoNum type="alphaLcPeriod"/>
            </a:pPr>
            <a:r>
              <a:rPr lang="es-PE" altLang="es-PE" sz="2400" dirty="0"/>
              <a:t>El fiscal deberá precisar los datos de identidad de la persona afectada. </a:t>
            </a:r>
          </a:p>
          <a:p>
            <a:pPr algn="just">
              <a:buFontTx/>
              <a:buAutoNum type="alphaLcPeriod"/>
            </a:pPr>
            <a:endParaRPr lang="es-PE" altLang="es-PE" sz="2400" dirty="0"/>
          </a:p>
          <a:p>
            <a:pPr algn="just">
              <a:buFontTx/>
              <a:buAutoNum type="alphaLcPeriod"/>
            </a:pPr>
            <a:r>
              <a:rPr lang="es-PE" altLang="es-PE" sz="2400" dirty="0"/>
              <a:t>No puede durar mas de cuatro meses, en el caso de testigos no puede durar mas de treinta días.</a:t>
            </a:r>
          </a:p>
          <a:p>
            <a:pPr algn="just">
              <a:buFontTx/>
              <a:buAutoNum type="alphaLcPeriod"/>
            </a:pPr>
            <a:endParaRPr lang="es-PE" altLang="es-PE" sz="2400" dirty="0"/>
          </a:p>
          <a:p>
            <a:pPr algn="just">
              <a:buFontTx/>
              <a:buAutoNum type="alphaLcPeriod"/>
            </a:pPr>
            <a:r>
              <a:rPr lang="es-PE" altLang="es-PE" sz="2400" dirty="0"/>
              <a:t>Procede la prolongación del impedimento en el supuesto de imputados por un plazo igual. e. El impedimento de salida cesara para los testigos una vez rendida su declaración.</a:t>
            </a:r>
          </a:p>
        </p:txBody>
      </p:sp>
    </p:spTree>
    <p:extLst>
      <p:ext uri="{BB962C8B-B14F-4D97-AF65-F5344CB8AC3E}">
        <p14:creationId xmlns:p14="http://schemas.microsoft.com/office/powerpoint/2010/main" val="1023244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322749" y="2279561"/>
            <a:ext cx="5574667" cy="1754326"/>
          </a:xfrm>
          <a:prstGeom prst="rect">
            <a:avLst/>
          </a:prstGeom>
          <a:noFill/>
        </p:spPr>
        <p:txBody>
          <a:bodyPr wrap="square" lIns="91440" tIns="45720" rIns="91440" bIns="45720">
            <a:spAutoFit/>
          </a:bodyPr>
          <a:lstStyle/>
          <a:p>
            <a:pPr algn="ctr"/>
            <a:r>
              <a:rPr lang="es-ES" sz="5400" b="1" dirty="0">
                <a:ln w="12700">
                  <a:solidFill>
                    <a:schemeClr val="accent1"/>
                  </a:solidFill>
                  <a:prstDash val="solid"/>
                </a:ln>
                <a:solidFill>
                  <a:schemeClr val="accent4">
                    <a:lumMod val="75000"/>
                  </a:schemeClr>
                </a:solidFill>
                <a:effectLst>
                  <a:outerShdw dist="38100" dir="2640000" algn="bl" rotWithShape="0">
                    <a:schemeClr val="accent1"/>
                  </a:outerShdw>
                </a:effectLst>
              </a:rPr>
              <a:t>Muchas gracias</a:t>
            </a:r>
          </a:p>
          <a:p>
            <a:pPr algn="ctr"/>
            <a:r>
              <a:rPr lang="es-ES" sz="5400" b="1" dirty="0">
                <a:ln w="12700">
                  <a:solidFill>
                    <a:schemeClr val="accent1"/>
                  </a:solidFill>
                  <a:prstDash val="solid"/>
                </a:ln>
                <a:solidFill>
                  <a:schemeClr val="accent4">
                    <a:lumMod val="75000"/>
                  </a:schemeClr>
                </a:solidFill>
                <a:effectLst>
                  <a:outerShdw dist="38100" dir="2640000" algn="bl" rotWithShape="0">
                    <a:schemeClr val="accent1"/>
                  </a:outerShdw>
                </a:effectLst>
              </a:rPr>
              <a:t>por su atención </a:t>
            </a:r>
          </a:p>
        </p:txBody>
      </p:sp>
    </p:spTree>
    <p:extLst>
      <p:ext uri="{BB962C8B-B14F-4D97-AF65-F5344CB8AC3E}">
        <p14:creationId xmlns:p14="http://schemas.microsoft.com/office/powerpoint/2010/main" val="2098616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E" b="1" dirty="0">
                <a:solidFill>
                  <a:srgbClr val="FF0000"/>
                </a:solidFill>
              </a:rPr>
              <a:t>CONCEPTO: </a:t>
            </a:r>
          </a:p>
        </p:txBody>
      </p:sp>
      <p:sp>
        <p:nvSpPr>
          <p:cNvPr id="4" name="Rectángulo 3"/>
          <p:cNvSpPr/>
          <p:nvPr/>
        </p:nvSpPr>
        <p:spPr>
          <a:xfrm>
            <a:off x="3761508" y="2015836"/>
            <a:ext cx="6850684" cy="3785652"/>
          </a:xfrm>
          <a:prstGeom prst="rect">
            <a:avLst/>
          </a:prstGeom>
        </p:spPr>
        <p:txBody>
          <a:bodyPr wrap="square">
            <a:spAutoFit/>
          </a:bodyPr>
          <a:lstStyle/>
          <a:p>
            <a:pPr algn="just"/>
            <a:r>
              <a:rPr lang="es-PE" sz="2400" dirty="0"/>
              <a:t>La palabra flagrante viene del latín </a:t>
            </a:r>
            <a:r>
              <a:rPr lang="es-PE" sz="2400" dirty="0" err="1"/>
              <a:t>flagrantis</a:t>
            </a:r>
            <a:r>
              <a:rPr lang="es-PE" sz="2400" dirty="0"/>
              <a:t>, participio de presente del verbo flagrare, que significa arder o quemar, y se refiere a aquello que está ardiendo o resplandeciendo como fuego o llama, y en este sentido ha pasado a nuestros días, de modo que por delito flagrante en el concepto usual hay que entender aquel que se está cometiendo de manera singularmente ostentosa o escandalosa</a:t>
            </a:r>
          </a:p>
        </p:txBody>
      </p:sp>
      <p:cxnSp>
        <p:nvCxnSpPr>
          <p:cNvPr id="6" name="Conector angular 5"/>
          <p:cNvCxnSpPr/>
          <p:nvPr/>
        </p:nvCxnSpPr>
        <p:spPr>
          <a:xfrm rot="16200000" flipH="1">
            <a:off x="2005445" y="1932708"/>
            <a:ext cx="1465119" cy="92479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6101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2833352" y="502276"/>
            <a:ext cx="5808372" cy="1200329"/>
          </a:xfrm>
          <a:prstGeom prst="rect">
            <a:avLst/>
          </a:prstGeom>
          <a:noFill/>
        </p:spPr>
        <p:txBody>
          <a:bodyPr wrap="square" rtlCol="0">
            <a:spAutoFit/>
          </a:bodyPr>
          <a:lstStyle/>
          <a:p>
            <a:pPr algn="ctr"/>
            <a:r>
              <a:rPr lang="es-PE" sz="3600" dirty="0">
                <a:solidFill>
                  <a:srgbClr val="FF0000"/>
                </a:solidFill>
                <a:latin typeface="Aharoni" panose="02010803020104030203" pitchFamily="2" charset="-79"/>
                <a:cs typeface="Aharoni" panose="02010803020104030203" pitchFamily="2" charset="-79"/>
              </a:rPr>
              <a:t>CLASIFICACIÓN DE LA FLGRANCIA</a:t>
            </a:r>
          </a:p>
        </p:txBody>
      </p:sp>
      <p:sp>
        <p:nvSpPr>
          <p:cNvPr id="6" name="CuadroTexto 5"/>
          <p:cNvSpPr txBox="1"/>
          <p:nvPr/>
        </p:nvSpPr>
        <p:spPr>
          <a:xfrm>
            <a:off x="1056068" y="2114729"/>
            <a:ext cx="9736428" cy="3539430"/>
          </a:xfrm>
          <a:prstGeom prst="rect">
            <a:avLst/>
          </a:prstGeom>
          <a:noFill/>
        </p:spPr>
        <p:txBody>
          <a:bodyPr wrap="square" rtlCol="0">
            <a:spAutoFit/>
          </a:bodyPr>
          <a:lstStyle/>
          <a:p>
            <a:pPr algn="just"/>
            <a:r>
              <a:rPr lang="es-PE" sz="2800" dirty="0"/>
              <a:t>1.- Flagrancia estricta o propiamente dicha.</a:t>
            </a:r>
          </a:p>
          <a:p>
            <a:pPr algn="just"/>
            <a:endParaRPr lang="es-PE" sz="2800" dirty="0"/>
          </a:p>
          <a:p>
            <a:pPr algn="just"/>
            <a:r>
              <a:rPr lang="es-PE" sz="2800" dirty="0"/>
              <a:t>2.- </a:t>
            </a:r>
            <a:r>
              <a:rPr lang="es-PE" sz="2800" dirty="0" err="1"/>
              <a:t>Cuasiflagrancia</a:t>
            </a:r>
            <a:endParaRPr lang="es-PE" sz="2800" dirty="0"/>
          </a:p>
          <a:p>
            <a:pPr algn="just"/>
            <a:endParaRPr lang="es-PE" sz="2800" dirty="0"/>
          </a:p>
          <a:p>
            <a:pPr algn="just"/>
            <a:r>
              <a:rPr lang="es-PE" sz="2800" dirty="0"/>
              <a:t>3.- Flagrancia por identificación inmediata</a:t>
            </a:r>
          </a:p>
          <a:p>
            <a:pPr algn="just"/>
            <a:endParaRPr lang="es-PE" sz="2800" dirty="0"/>
          </a:p>
          <a:p>
            <a:pPr algn="just"/>
            <a:r>
              <a:rPr lang="es-PE" sz="2800" dirty="0"/>
              <a:t>4.- Presunción de flagrancia – F. Por evidencias o Inferida</a:t>
            </a:r>
          </a:p>
        </p:txBody>
      </p:sp>
    </p:spTree>
    <p:extLst>
      <p:ext uri="{BB962C8B-B14F-4D97-AF65-F5344CB8AC3E}">
        <p14:creationId xmlns:p14="http://schemas.microsoft.com/office/powerpoint/2010/main" val="4236584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955964" y="1444336"/>
            <a:ext cx="10248655" cy="4401205"/>
          </a:xfrm>
          <a:prstGeom prst="rect">
            <a:avLst/>
          </a:prstGeom>
        </p:spPr>
        <p:txBody>
          <a:bodyPr wrap="square">
            <a:spAutoFit/>
          </a:bodyPr>
          <a:lstStyle/>
          <a:p>
            <a:pPr marL="342900" indent="-342900" algn="just">
              <a:buAutoNum type="alphaLcParenR"/>
            </a:pPr>
            <a:r>
              <a:rPr lang="es-PE" sz="2000" dirty="0"/>
              <a:t>Que en primer lugar, el agente in fraganti es el delincuente sorprendido cuando está realizando actos de ejecución propios del delito, o cuando acaba de consumarlo. </a:t>
            </a:r>
          </a:p>
          <a:p>
            <a:pPr algn="just"/>
            <a:endParaRPr lang="es-PE" sz="2000" dirty="0"/>
          </a:p>
          <a:p>
            <a:pPr marL="342900" indent="-342900" algn="just">
              <a:buAutoNum type="alphaLcParenR"/>
            </a:pPr>
            <a:r>
              <a:rPr lang="es-PE" sz="2000" dirty="0"/>
              <a:t>El requisito de sorprender al delincuente no exige el asombro o sobresalto del mismo, se trata de que sea descubierto, su acción delictiva en fase de ejecución o inmediatamente después de la misma. El descubrimiento ha de producirse precisamente mediante la percepción sensorial del hecho, por parte del sujeto que dispone la detención, es decir, este ha de tener conocimiento del hecho a través de sus sentidos, normalmente la vista.</a:t>
            </a:r>
          </a:p>
          <a:p>
            <a:pPr algn="just"/>
            <a:r>
              <a:rPr lang="es-PE" sz="2000" dirty="0"/>
              <a:t> </a:t>
            </a:r>
          </a:p>
          <a:p>
            <a:pPr marL="342900" indent="-342900" algn="just">
              <a:buAutoNum type="alphaLcParenR"/>
            </a:pPr>
            <a:r>
              <a:rPr lang="es-PE" sz="2000" dirty="0"/>
              <a:t>La percepción que se realiza es absolutamente actual, directa y efectiva y no tiene que efectuarse ninguna deducción. Es decir el hecho advertido resulta vivo y palpitante.</a:t>
            </a:r>
          </a:p>
        </p:txBody>
      </p:sp>
      <p:sp>
        <p:nvSpPr>
          <p:cNvPr id="5" name="Rectángulo 4"/>
          <p:cNvSpPr/>
          <p:nvPr/>
        </p:nvSpPr>
        <p:spPr>
          <a:xfrm>
            <a:off x="1548245" y="405245"/>
            <a:ext cx="7595755" cy="83099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r>
              <a:rPr lang="es-PE" sz="2000" b="1" dirty="0">
                <a:solidFill>
                  <a:srgbClr val="0070C0"/>
                </a:solidFill>
              </a:rPr>
              <a:t>1</a:t>
            </a:r>
            <a:r>
              <a:rPr lang="es-PE" sz="2400" b="1" dirty="0">
                <a:solidFill>
                  <a:srgbClr val="0070C0"/>
                </a:solidFill>
              </a:rPr>
              <a:t>.- Flagrancia estricta o propiamente dicha – Con las manos en la masa</a:t>
            </a:r>
          </a:p>
        </p:txBody>
      </p:sp>
    </p:spTree>
    <p:extLst>
      <p:ext uri="{BB962C8B-B14F-4D97-AF65-F5344CB8AC3E}">
        <p14:creationId xmlns:p14="http://schemas.microsoft.com/office/powerpoint/2010/main" val="1527170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636818" y="509155"/>
            <a:ext cx="3518927" cy="52322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s-PE" sz="2800" b="1" dirty="0">
                <a:solidFill>
                  <a:srgbClr val="0070C0"/>
                </a:solidFill>
              </a:rPr>
              <a:t>2.- </a:t>
            </a:r>
            <a:r>
              <a:rPr lang="es-PE" sz="2800" b="1" dirty="0" err="1">
                <a:solidFill>
                  <a:srgbClr val="0070C0"/>
                </a:solidFill>
              </a:rPr>
              <a:t>Cuasiflagrancia</a:t>
            </a:r>
            <a:endParaRPr lang="es-PE" sz="2800" b="1" dirty="0">
              <a:solidFill>
                <a:srgbClr val="0070C0"/>
              </a:solidFill>
            </a:endParaRPr>
          </a:p>
        </p:txBody>
      </p:sp>
      <p:sp>
        <p:nvSpPr>
          <p:cNvPr id="5" name="Rectángulo 4"/>
          <p:cNvSpPr/>
          <p:nvPr/>
        </p:nvSpPr>
        <p:spPr>
          <a:xfrm>
            <a:off x="334851" y="1146220"/>
            <a:ext cx="11294772" cy="5632311"/>
          </a:xfrm>
          <a:prstGeom prst="rect">
            <a:avLst/>
          </a:prstGeom>
        </p:spPr>
        <p:txBody>
          <a:bodyPr wrap="square">
            <a:spAutoFit/>
          </a:bodyPr>
          <a:lstStyle/>
          <a:p>
            <a:pPr algn="just"/>
            <a:r>
              <a:rPr lang="es-PE" sz="2400" dirty="0"/>
              <a:t>Se da este supuesto cuando ya se ha ejecutado el delito, pero es detenido poco después, ya que no se le perdió de vista desde entonces. En palabras del tratadista Jorge Alberto SILVA, una persona puede ser detenida aun después que ejecuto o consumo la conducta delictiva, pero siempre y cuando no le hayan perdido de vista y sea perseguido desde la realización del hecho delictivo. </a:t>
            </a:r>
          </a:p>
          <a:p>
            <a:pPr algn="just"/>
            <a:endParaRPr lang="es-PE" sz="2400" dirty="0"/>
          </a:p>
          <a:p>
            <a:pPr algn="just"/>
            <a:r>
              <a:rPr lang="es-PE" sz="2400" dirty="0"/>
              <a:t>Por ejemplo: Un miembro policial percibe que se está cometiendo un delito y el agente activo se percata de ello y decide fugarse. En este caso, el efectivo policial lo persigue por un lapso corto de tiempo y logra su captura, en este ejemplo el efectivo policial ha percibido en forma directa la comisión del ilícito penal. Tenemos presente: La inmediatez personal, temporal y la situación de descubrimiento. Este tipo de flagrancia se apoya en una deducción lógica a partir de indicios muy poderosos.</a:t>
            </a:r>
          </a:p>
        </p:txBody>
      </p:sp>
    </p:spTree>
    <p:extLst>
      <p:ext uri="{BB962C8B-B14F-4D97-AF65-F5344CB8AC3E}">
        <p14:creationId xmlns:p14="http://schemas.microsoft.com/office/powerpoint/2010/main" val="13343277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Malla">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Malla</Template>
  <TotalTime>436</TotalTime>
  <Words>2929</Words>
  <Application>Microsoft Office PowerPoint</Application>
  <PresentationFormat>Panorámica</PresentationFormat>
  <Paragraphs>201</Paragraphs>
  <Slides>54</Slides>
  <Notes>0</Notes>
  <HiddenSlides>0</HiddenSlides>
  <MMClips>0</MMClips>
  <ScaleCrop>false</ScaleCrop>
  <HeadingPairs>
    <vt:vector size="4" baseType="variant">
      <vt:variant>
        <vt:lpstr>Tema</vt:lpstr>
      </vt:variant>
      <vt:variant>
        <vt:i4>1</vt:i4>
      </vt:variant>
      <vt:variant>
        <vt:lpstr>Títulos de diapositiva</vt:lpstr>
      </vt:variant>
      <vt:variant>
        <vt:i4>54</vt:i4>
      </vt:variant>
    </vt:vector>
  </HeadingPairs>
  <TitlesOfParts>
    <vt:vector size="55" baseType="lpstr">
      <vt:lpstr>Malla</vt:lpstr>
      <vt:lpstr> </vt:lpstr>
      <vt:lpstr>Presentación de PowerPoint</vt:lpstr>
      <vt:lpstr>Presentación de PowerPoint</vt:lpstr>
      <vt:lpstr>Presentación de PowerPoint</vt:lpstr>
      <vt:lpstr>Presentación de PowerPoint</vt:lpstr>
      <vt:lpstr>CONCEPTO: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PRINCIPIO DE PROPORCIONALIDAD</vt:lpstr>
      <vt:lpstr>Presentación de PowerPoint</vt:lpstr>
      <vt:lpstr>Presentación de PowerPoint</vt:lpstr>
      <vt:lpstr>Presentación de PowerPoint</vt:lpstr>
      <vt:lpstr>Presentación de PowerPoint</vt:lpstr>
      <vt:lpstr>Presentación de PowerPoint</vt:lpstr>
      <vt:lpstr>  LOS PRESUPUESTOS MATERIALES DE LA PRISIÓN PREVENTIVA  (Art. 268 CPP)</vt:lpstr>
      <vt:lpstr>Presentación de PowerPoint</vt:lpstr>
      <vt:lpstr>PELIGRO DE FUGA (Art. 269 CPP)</vt:lpstr>
      <vt:lpstr>Presentación de PowerPoint</vt:lpstr>
      <vt:lpstr>Presentación de PowerPoint</vt:lpstr>
      <vt:lpstr>Presentación de PowerPoint</vt:lpstr>
      <vt:lpstr>Presentación de PowerPoint</vt:lpstr>
      <vt:lpstr>       MOTIVACIÓN DE LAS RESOLUCIONES DE PRISIÓN PREVENTIVA </vt:lpstr>
      <vt:lpstr>Presentación de PowerPoint</vt:lpstr>
      <vt:lpstr>Presentación de PowerPoint</vt:lpstr>
      <vt:lpstr>Presentación de PowerPoint</vt:lpstr>
      <vt:lpstr>CASACIÓN DE MOQUEGUA  626-2013</vt:lpstr>
      <vt:lpstr>Presentación de PowerPoint</vt:lpstr>
      <vt:lpstr>Presentación de PowerPoint</vt:lpstr>
      <vt:lpstr>Presentación de PowerPoint</vt:lpstr>
      <vt:lpstr>Presentación de PowerPoint</vt:lpstr>
      <vt:lpstr>La detención preliminar</vt:lpstr>
      <vt:lpstr>Presentación de PowerPoint</vt:lpstr>
      <vt:lpstr>Presentación de PowerPoint</vt:lpstr>
      <vt:lpstr>Presentación de PowerPoint</vt:lpstr>
      <vt:lpstr>Presentación de PowerPoint</vt:lpstr>
      <vt:lpstr>Presentación de PowerPoint</vt:lpstr>
      <vt:lpstr>IMPEDIMENTO DE SALIDA DEL PAIS </vt:lpstr>
      <vt:lpstr>Presentación de PowerPoint</vt:lpstr>
      <vt:lpstr>REQUISITOS DEL IMPEDIMENTO DE SALIDA DEL PAIS </vt:lpstr>
      <vt:lpstr>Presentación de PowerPoint</vt:lpstr>
    </vt:vector>
  </TitlesOfParts>
  <Company>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DERECHO PENAL PARTE GENERAL ESTRUCTURA, TEORIA GENERAL DEL DELITO AUTORIA Y PARTICIPACION Y CONCURSO DE DELITOS</dc:title>
  <dc:creator>Full name</dc:creator>
  <cp:lastModifiedBy>Usuario desconocido</cp:lastModifiedBy>
  <cp:revision>26</cp:revision>
  <dcterms:created xsi:type="dcterms:W3CDTF">2020-06-25T16:31:31Z</dcterms:created>
  <dcterms:modified xsi:type="dcterms:W3CDTF">2021-03-31T16:49:31Z</dcterms:modified>
</cp:coreProperties>
</file>